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8FBC"/>
    <a:srgbClr val="FF4B94"/>
    <a:srgbClr val="FF99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1" autoAdjust="0"/>
    <p:restoredTop sz="94660"/>
  </p:normalViewPr>
  <p:slideViewPr>
    <p:cSldViewPr snapToGrid="0" showGuides="1">
      <p:cViewPr varScale="1">
        <p:scale>
          <a:sx n="78" d="100"/>
          <a:sy n="78" d="100"/>
        </p:scale>
        <p:origin x="77" y="350"/>
      </p:cViewPr>
      <p:guideLst>
        <p:guide orient="horz" pos="218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16ABCE-B2D4-4C9D-B87A-1244A16646BC}" type="datetimeFigureOut">
              <a:rPr lang="en-US" smtClean="0"/>
              <a:t>07 May 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C1922-DC77-460D-8E81-3DCFDCF602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3162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16ABCE-B2D4-4C9D-B87A-1244A16646BC}" type="datetimeFigureOut">
              <a:rPr lang="en-US" smtClean="0"/>
              <a:t>07 May 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C1922-DC77-460D-8E81-3DCFDCF602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0675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16ABCE-B2D4-4C9D-B87A-1244A16646BC}" type="datetimeFigureOut">
              <a:rPr lang="en-US" smtClean="0"/>
              <a:t>07 May 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C1922-DC77-460D-8E81-3DCFDCF602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271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16ABCE-B2D4-4C9D-B87A-1244A16646BC}" type="datetimeFigureOut">
              <a:rPr lang="en-US" smtClean="0"/>
              <a:t>07 May 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C1922-DC77-460D-8E81-3DCFDCF602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3709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16ABCE-B2D4-4C9D-B87A-1244A16646BC}" type="datetimeFigureOut">
              <a:rPr lang="en-US" smtClean="0"/>
              <a:t>07 May 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C1922-DC77-460D-8E81-3DCFDCF602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3838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16ABCE-B2D4-4C9D-B87A-1244A16646BC}" type="datetimeFigureOut">
              <a:rPr lang="en-US" smtClean="0"/>
              <a:t>07 May 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C1922-DC77-460D-8E81-3DCFDCF602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6154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16ABCE-B2D4-4C9D-B87A-1244A16646BC}" type="datetimeFigureOut">
              <a:rPr lang="en-US" smtClean="0"/>
              <a:t>07 May 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C1922-DC77-460D-8E81-3DCFDCF602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4762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16ABCE-B2D4-4C9D-B87A-1244A16646BC}" type="datetimeFigureOut">
              <a:rPr lang="en-US" smtClean="0"/>
              <a:t>07 May 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C1922-DC77-460D-8E81-3DCFDCF602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3115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16ABCE-B2D4-4C9D-B87A-1244A16646BC}" type="datetimeFigureOut">
              <a:rPr lang="en-US" smtClean="0"/>
              <a:t>07 May 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C1922-DC77-460D-8E81-3DCFDCF602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9531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16ABCE-B2D4-4C9D-B87A-1244A16646BC}" type="datetimeFigureOut">
              <a:rPr lang="en-US" smtClean="0"/>
              <a:t>07 May 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C1922-DC77-460D-8E81-3DCFDCF602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4518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16ABCE-B2D4-4C9D-B87A-1244A16646BC}" type="datetimeFigureOut">
              <a:rPr lang="en-US" smtClean="0"/>
              <a:t>07 May 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C1922-DC77-460D-8E81-3DCFDCF602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6414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16ABCE-B2D4-4C9D-B87A-1244A16646BC}" type="datetimeFigureOut">
              <a:rPr lang="en-US" smtClean="0"/>
              <a:t>07 May 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8C1922-DC77-460D-8E81-3DCFDCF602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2408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1828799" y="1193074"/>
            <a:ext cx="1297577" cy="71410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Public</a:t>
            </a:r>
          </a:p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Showroom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3984171" y="1193073"/>
            <a:ext cx="1297577" cy="714103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Content</a:t>
            </a:r>
          </a:p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Server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4000501" y="4453458"/>
            <a:ext cx="1297577" cy="714103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Content</a:t>
            </a:r>
          </a:p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Server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6468293" y="278673"/>
            <a:ext cx="1297577" cy="714103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 Share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6468292" y="1319347"/>
            <a:ext cx="1297577" cy="714103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Model and Logic Share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Cloud 6"/>
          <p:cNvSpPr/>
          <p:nvPr/>
        </p:nvSpPr>
        <p:spPr>
          <a:xfrm>
            <a:off x="8961121" y="970937"/>
            <a:ext cx="2211976" cy="1284650"/>
          </a:xfrm>
          <a:prstGeom prst="cloud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Stable Sites, Standardized Sites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6476999" y="2360021"/>
            <a:ext cx="1297577" cy="714103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Model and Logic Share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6546669" y="3853541"/>
            <a:ext cx="1297577" cy="714103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 </a:t>
            </a:r>
            <a:r>
              <a:rPr lang="en-US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Eval</a:t>
            </a:r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&amp; Gather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6546668" y="4894215"/>
            <a:ext cx="1297577" cy="714103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Model and Logic </a:t>
            </a:r>
            <a:r>
              <a:rPr lang="en-US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Eval</a:t>
            </a:r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&amp; Gather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6555375" y="5934889"/>
            <a:ext cx="1297577" cy="714103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Model and Logic </a:t>
            </a:r>
            <a:r>
              <a:rPr lang="en-US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Eval</a:t>
            </a:r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&amp; Share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13" name="Straight Arrow Connector 12"/>
          <p:cNvCxnSpPr>
            <a:stCxn id="7" idx="1"/>
            <a:endCxn id="11" idx="3"/>
          </p:cNvCxnSpPr>
          <p:nvPr/>
        </p:nvCxnSpPr>
        <p:spPr>
          <a:xfrm flipH="1">
            <a:off x="7852952" y="2254219"/>
            <a:ext cx="2214157" cy="40377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endCxn id="10" idx="3"/>
          </p:cNvCxnSpPr>
          <p:nvPr/>
        </p:nvCxnSpPr>
        <p:spPr>
          <a:xfrm flipH="1">
            <a:off x="7844245" y="2033450"/>
            <a:ext cx="1352006" cy="32178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endCxn id="9" idx="3"/>
          </p:cNvCxnSpPr>
          <p:nvPr/>
        </p:nvCxnSpPr>
        <p:spPr>
          <a:xfrm flipH="1">
            <a:off x="7844246" y="1907176"/>
            <a:ext cx="1125581" cy="23034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7" idx="2"/>
            <a:endCxn id="8" idx="3"/>
          </p:cNvCxnSpPr>
          <p:nvPr/>
        </p:nvCxnSpPr>
        <p:spPr>
          <a:xfrm flipH="1">
            <a:off x="7774576" y="1613262"/>
            <a:ext cx="1193406" cy="11038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endCxn id="6" idx="3"/>
          </p:cNvCxnSpPr>
          <p:nvPr/>
        </p:nvCxnSpPr>
        <p:spPr>
          <a:xfrm flipH="1">
            <a:off x="7765869" y="1406433"/>
            <a:ext cx="1282335" cy="2699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endCxn id="5" idx="3"/>
          </p:cNvCxnSpPr>
          <p:nvPr/>
        </p:nvCxnSpPr>
        <p:spPr>
          <a:xfrm flipH="1" flipV="1">
            <a:off x="7765870" y="635725"/>
            <a:ext cx="1369421" cy="6792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/>
          <p:cNvSpPr/>
          <p:nvPr/>
        </p:nvSpPr>
        <p:spPr>
          <a:xfrm>
            <a:off x="3981992" y="2281643"/>
            <a:ext cx="1297577" cy="714103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Rules and Models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26" name="Straight Arrow Connector 25"/>
          <p:cNvCxnSpPr>
            <a:stCxn id="24" idx="3"/>
          </p:cNvCxnSpPr>
          <p:nvPr/>
        </p:nvCxnSpPr>
        <p:spPr>
          <a:xfrm>
            <a:off x="5279569" y="2638695"/>
            <a:ext cx="1242822" cy="2351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24" idx="3"/>
          </p:cNvCxnSpPr>
          <p:nvPr/>
        </p:nvCxnSpPr>
        <p:spPr>
          <a:xfrm flipV="1">
            <a:off x="5279569" y="1903910"/>
            <a:ext cx="1195250" cy="7347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24" idx="3"/>
          </p:cNvCxnSpPr>
          <p:nvPr/>
        </p:nvCxnSpPr>
        <p:spPr>
          <a:xfrm flipV="1">
            <a:off x="5279569" y="888546"/>
            <a:ext cx="1180016" cy="17501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5" idx="1"/>
          </p:cNvCxnSpPr>
          <p:nvPr/>
        </p:nvCxnSpPr>
        <p:spPr>
          <a:xfrm flipH="1">
            <a:off x="5273041" y="635725"/>
            <a:ext cx="1195252" cy="67926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6" idx="1"/>
            <a:endCxn id="3" idx="3"/>
          </p:cNvCxnSpPr>
          <p:nvPr/>
        </p:nvCxnSpPr>
        <p:spPr>
          <a:xfrm flipH="1" flipV="1">
            <a:off x="5281748" y="1550125"/>
            <a:ext cx="1186544" cy="12627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8" idx="1"/>
          </p:cNvCxnSpPr>
          <p:nvPr/>
        </p:nvCxnSpPr>
        <p:spPr>
          <a:xfrm flipH="1" flipV="1">
            <a:off x="5288276" y="1741713"/>
            <a:ext cx="1188723" cy="97536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9" name="Rounded Rectangle 38"/>
          <p:cNvSpPr/>
          <p:nvPr/>
        </p:nvSpPr>
        <p:spPr>
          <a:xfrm>
            <a:off x="1828798" y="2225037"/>
            <a:ext cx="1297577" cy="71410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Public</a:t>
            </a:r>
          </a:p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Browser Download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152399" y="1763620"/>
            <a:ext cx="1297577" cy="71410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Public</a:t>
            </a:r>
          </a:p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Browsers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1" name="Rounded Rectangle 40"/>
          <p:cNvSpPr/>
          <p:nvPr/>
        </p:nvSpPr>
        <p:spPr>
          <a:xfrm>
            <a:off x="152398" y="4354283"/>
            <a:ext cx="1563191" cy="9450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Private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Browsers for Members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43" name="Straight Arrow Connector 42"/>
          <p:cNvCxnSpPr>
            <a:stCxn id="39" idx="1"/>
          </p:cNvCxnSpPr>
          <p:nvPr/>
        </p:nvCxnSpPr>
        <p:spPr>
          <a:xfrm flipH="1" flipV="1">
            <a:off x="1449975" y="2281643"/>
            <a:ext cx="378823" cy="30044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V="1">
            <a:off x="1467390" y="1541416"/>
            <a:ext cx="446317" cy="36249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stCxn id="2" idx="3"/>
            <a:endCxn id="3" idx="1"/>
          </p:cNvCxnSpPr>
          <p:nvPr/>
        </p:nvCxnSpPr>
        <p:spPr>
          <a:xfrm flipV="1">
            <a:off x="3126376" y="1550125"/>
            <a:ext cx="85779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ounded Rectangle 47"/>
          <p:cNvSpPr/>
          <p:nvPr/>
        </p:nvSpPr>
        <p:spPr>
          <a:xfrm>
            <a:off x="4000501" y="3485117"/>
            <a:ext cx="1297577" cy="714103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Publish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50" name="Straight Arrow Connector 49"/>
          <p:cNvCxnSpPr>
            <a:stCxn id="48" idx="0"/>
            <a:endCxn id="24" idx="2"/>
          </p:cNvCxnSpPr>
          <p:nvPr/>
        </p:nvCxnSpPr>
        <p:spPr>
          <a:xfrm flipH="1" flipV="1">
            <a:off x="4630781" y="2995746"/>
            <a:ext cx="18509" cy="4893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2" name="Rounded Rectangle 51"/>
          <p:cNvSpPr/>
          <p:nvPr/>
        </p:nvSpPr>
        <p:spPr>
          <a:xfrm>
            <a:off x="3431177" y="5353106"/>
            <a:ext cx="1950720" cy="936169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Private Tools and Workspaces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54" name="Straight Arrow Connector 53"/>
          <p:cNvCxnSpPr>
            <a:stCxn id="41" idx="3"/>
            <a:endCxn id="52" idx="1"/>
          </p:cNvCxnSpPr>
          <p:nvPr/>
        </p:nvCxnSpPr>
        <p:spPr>
          <a:xfrm>
            <a:off x="1715589" y="4826789"/>
            <a:ext cx="1715588" cy="99440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/>
          <p:cNvCxnSpPr>
            <a:stCxn id="41" idx="3"/>
            <a:endCxn id="4" idx="1"/>
          </p:cNvCxnSpPr>
          <p:nvPr/>
        </p:nvCxnSpPr>
        <p:spPr>
          <a:xfrm flipV="1">
            <a:off x="1715589" y="4810510"/>
            <a:ext cx="2284912" cy="1627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4" idx="0"/>
            <a:endCxn id="48" idx="2"/>
          </p:cNvCxnSpPr>
          <p:nvPr/>
        </p:nvCxnSpPr>
        <p:spPr>
          <a:xfrm flipV="1">
            <a:off x="4649290" y="4199220"/>
            <a:ext cx="0" cy="2542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stCxn id="4" idx="3"/>
            <a:endCxn id="9" idx="1"/>
          </p:cNvCxnSpPr>
          <p:nvPr/>
        </p:nvCxnSpPr>
        <p:spPr>
          <a:xfrm flipV="1">
            <a:off x="5298078" y="4210593"/>
            <a:ext cx="1248591" cy="5999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>
            <a:stCxn id="4" idx="3"/>
            <a:endCxn id="10" idx="1"/>
          </p:cNvCxnSpPr>
          <p:nvPr/>
        </p:nvCxnSpPr>
        <p:spPr>
          <a:xfrm>
            <a:off x="5298078" y="4810510"/>
            <a:ext cx="1248590" cy="4407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>
            <a:stCxn id="52" idx="3"/>
            <a:endCxn id="11" idx="1"/>
          </p:cNvCxnSpPr>
          <p:nvPr/>
        </p:nvCxnSpPr>
        <p:spPr>
          <a:xfrm>
            <a:off x="5381897" y="5821191"/>
            <a:ext cx="1173478" cy="4707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>
            <a:stCxn id="52" idx="3"/>
            <a:endCxn id="10" idx="1"/>
          </p:cNvCxnSpPr>
          <p:nvPr/>
        </p:nvCxnSpPr>
        <p:spPr>
          <a:xfrm flipV="1">
            <a:off x="5381897" y="5251267"/>
            <a:ext cx="1164771" cy="5699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>
            <a:stCxn id="52" idx="3"/>
            <a:endCxn id="9" idx="1"/>
          </p:cNvCxnSpPr>
          <p:nvPr/>
        </p:nvCxnSpPr>
        <p:spPr>
          <a:xfrm flipV="1">
            <a:off x="5381897" y="4210593"/>
            <a:ext cx="1164772" cy="16105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>
            <a:stCxn id="4" idx="3"/>
            <a:endCxn id="11" idx="1"/>
          </p:cNvCxnSpPr>
          <p:nvPr/>
        </p:nvCxnSpPr>
        <p:spPr>
          <a:xfrm>
            <a:off x="5298078" y="4810510"/>
            <a:ext cx="1257297" cy="14814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ounded Rectangle 74"/>
          <p:cNvSpPr/>
          <p:nvPr/>
        </p:nvSpPr>
        <p:spPr>
          <a:xfrm>
            <a:off x="1180009" y="5760712"/>
            <a:ext cx="1297577" cy="71410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Private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Browser Download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8" name="Cloud 77"/>
          <p:cNvSpPr/>
          <p:nvPr/>
        </p:nvSpPr>
        <p:spPr>
          <a:xfrm>
            <a:off x="9367159" y="4895905"/>
            <a:ext cx="2110737" cy="1644231"/>
          </a:xfrm>
          <a:prstGeom prst="cloud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Exploration and Experiments</a:t>
            </a:r>
            <a:endParaRPr lang="en-US" dirty="0"/>
          </a:p>
        </p:txBody>
      </p:sp>
      <p:cxnSp>
        <p:nvCxnSpPr>
          <p:cNvPr id="88" name="Straight Connector 87"/>
          <p:cNvCxnSpPr/>
          <p:nvPr/>
        </p:nvCxnSpPr>
        <p:spPr>
          <a:xfrm>
            <a:off x="7852952" y="4354283"/>
            <a:ext cx="1665517" cy="11408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>
            <a:stCxn id="10" idx="3"/>
            <a:endCxn id="78" idx="2"/>
          </p:cNvCxnSpPr>
          <p:nvPr/>
        </p:nvCxnSpPr>
        <p:spPr>
          <a:xfrm>
            <a:off x="7844245" y="5251267"/>
            <a:ext cx="1529461" cy="4667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>
            <a:stCxn id="11" idx="3"/>
          </p:cNvCxnSpPr>
          <p:nvPr/>
        </p:nvCxnSpPr>
        <p:spPr>
          <a:xfrm flipV="1">
            <a:off x="7852952" y="5934889"/>
            <a:ext cx="1595848" cy="3570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78397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1855" y="58811"/>
            <a:ext cx="3514725" cy="29527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28" y="58811"/>
            <a:ext cx="4824751" cy="239916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7238" y="58810"/>
            <a:ext cx="2921202" cy="285216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7238" y="2910979"/>
            <a:ext cx="6211610" cy="304874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884" y="2525086"/>
            <a:ext cx="2755608" cy="228180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8428" y="6211669"/>
            <a:ext cx="98384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Sir Mike Stratton, Director of the Wellcome Sanger Institute, added</a:t>
            </a:r>
            <a:r>
              <a:rPr lang="en-US" smtClean="0"/>
              <a:t>:</a:t>
            </a:r>
            <a:br>
              <a:rPr lang="en-US" smtClean="0"/>
            </a:br>
            <a:r>
              <a:rPr lang="en-US" smtClean="0"/>
              <a:t> </a:t>
            </a:r>
            <a:r>
              <a:rPr lang="en-US"/>
              <a:t>“Samples from substantial numbers of confirmed cases of COVID-19 will be whole genome sequenced 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51273" y="1698711"/>
            <a:ext cx="2435965" cy="255715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40886" y="4395907"/>
            <a:ext cx="2472017" cy="1675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0233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0793270" y="253778"/>
            <a:ext cx="1199625" cy="327171"/>
          </a:xfrm>
          <a:prstGeom prst="rect">
            <a:avLst/>
          </a:prstGeom>
          <a:solidFill>
            <a:srgbClr val="FF8FB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Recorded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0882544" y="1361395"/>
            <a:ext cx="1048625" cy="302681"/>
          </a:xfrm>
          <a:prstGeom prst="rect">
            <a:avLst/>
          </a:prstGeom>
          <a:solidFill>
            <a:srgbClr val="FF8FB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Treated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6022" y="132631"/>
            <a:ext cx="10550715" cy="375986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smtClean="0"/>
              <a:t>Never Exposed - Susceptible</a:t>
            </a:r>
          </a:p>
          <a:p>
            <a:pPr algn="ctr"/>
            <a:r>
              <a:rPr lang="en-US" sz="2000" smtClean="0"/>
              <a:t>Any Immune?  Active Virus Killers?</a:t>
            </a:r>
          </a:p>
          <a:p>
            <a:pPr algn="ctr"/>
            <a:r>
              <a:rPr lang="en-US" sz="2000" smtClean="0"/>
              <a:t>At Risk - Vulnerable</a:t>
            </a:r>
          </a:p>
          <a:p>
            <a:pPr algn="ctr"/>
            <a:r>
              <a:rPr lang="en-US" sz="2000" smtClean="0"/>
              <a:t>New Cities, New Areas, New Countries</a:t>
            </a:r>
          </a:p>
          <a:p>
            <a:pPr algn="ctr"/>
            <a:r>
              <a:rPr lang="en-US" sz="2000" smtClean="0"/>
              <a:t>New Neighborhoods, New Groups</a:t>
            </a:r>
          </a:p>
          <a:p>
            <a:pPr algn="ctr"/>
            <a:endParaRPr lang="en-US" sz="2000"/>
          </a:p>
          <a:p>
            <a:pPr algn="ctr"/>
            <a:r>
              <a:rPr lang="en-US" sz="2000" smtClean="0"/>
              <a:t>Priority to:  Young, Critical Workers, Old, Infirmed</a:t>
            </a:r>
          </a:p>
          <a:p>
            <a:pPr algn="ctr"/>
            <a:r>
              <a:rPr lang="en-US" sz="2000" smtClean="0"/>
              <a:t>Poverty, Homelessness, Jobless, No Family, Refugees, Slavery</a:t>
            </a:r>
            <a:endParaRPr lang="en-US" sz="2000"/>
          </a:p>
        </p:txBody>
      </p:sp>
      <p:sp>
        <p:nvSpPr>
          <p:cNvPr id="7" name="Rectangle 6"/>
          <p:cNvSpPr/>
          <p:nvPr/>
        </p:nvSpPr>
        <p:spPr>
          <a:xfrm>
            <a:off x="10855389" y="820405"/>
            <a:ext cx="1199625" cy="327171"/>
          </a:xfrm>
          <a:prstGeom prst="rect">
            <a:avLst/>
          </a:prstGeom>
          <a:solidFill>
            <a:srgbClr val="FF8FB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Died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05092" y="4010614"/>
            <a:ext cx="1257763" cy="82703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Infected Incubating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653509" y="4010615"/>
            <a:ext cx="2564441" cy="827038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Infected Asymptomatic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308604" y="4010615"/>
            <a:ext cx="1943992" cy="827038"/>
          </a:xfrm>
          <a:prstGeom prst="rect">
            <a:avLst/>
          </a:prstGeom>
          <a:solidFill>
            <a:srgbClr val="FFFF00"/>
          </a:solidFill>
          <a:ln w="41275" cmpd="sng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Infected Symptomatic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8311030" y="4036682"/>
            <a:ext cx="2325707" cy="82703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Infected/ Cured</a:t>
            </a:r>
          </a:p>
          <a:p>
            <a:pPr algn="ctr"/>
            <a:r>
              <a:rPr lang="en-US" smtClean="0">
                <a:solidFill>
                  <a:schemeClr val="tx1"/>
                </a:solidFill>
              </a:rPr>
              <a:t>Asymptomatic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05092" y="5023336"/>
            <a:ext cx="1257763" cy="82703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Infected Incubating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653509" y="5023337"/>
            <a:ext cx="4599087" cy="827038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Infected Asymptomatic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305092" y="5951714"/>
            <a:ext cx="1257763" cy="82703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Infected Incubating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1653509" y="5951715"/>
            <a:ext cx="2655095" cy="827038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Infected Asymptomatic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4399257" y="5968497"/>
            <a:ext cx="4538266" cy="82703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Infected/ Cured</a:t>
            </a:r>
          </a:p>
          <a:p>
            <a:pPr algn="ctr"/>
            <a:r>
              <a:rPr lang="en-US" smtClean="0">
                <a:solidFill>
                  <a:schemeClr val="tx1"/>
                </a:solidFill>
              </a:rPr>
              <a:t>Asymptomatic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10882543" y="1900976"/>
            <a:ext cx="1048625" cy="302681"/>
          </a:xfrm>
          <a:prstGeom prst="rect">
            <a:avLst/>
          </a:prstGeom>
          <a:solidFill>
            <a:srgbClr val="FF8FB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Tested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6757500" y="5239490"/>
            <a:ext cx="1199625" cy="327171"/>
          </a:xfrm>
          <a:prstGeom prst="rect">
            <a:avLst/>
          </a:prstGeom>
          <a:solidFill>
            <a:srgbClr val="FF8FB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Died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6757500" y="4316089"/>
            <a:ext cx="1048625" cy="302681"/>
          </a:xfrm>
          <a:prstGeom prst="rect">
            <a:avLst/>
          </a:prstGeom>
          <a:solidFill>
            <a:srgbClr val="FF8FB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Treated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9028176" y="5934623"/>
            <a:ext cx="2564441" cy="827038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Infected Asymptomatic</a:t>
            </a:r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45248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0793270" y="253778"/>
            <a:ext cx="1199625" cy="327171"/>
          </a:xfrm>
          <a:prstGeom prst="rect">
            <a:avLst/>
          </a:prstGeom>
          <a:solidFill>
            <a:srgbClr val="FF8FB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Recorded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0882544" y="1361395"/>
            <a:ext cx="1048625" cy="302681"/>
          </a:xfrm>
          <a:prstGeom prst="rect">
            <a:avLst/>
          </a:prstGeom>
          <a:solidFill>
            <a:srgbClr val="FF8FB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Treated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6022" y="75566"/>
            <a:ext cx="10550715" cy="375986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7" name="Rectangle 6"/>
          <p:cNvSpPr/>
          <p:nvPr/>
        </p:nvSpPr>
        <p:spPr>
          <a:xfrm>
            <a:off x="10855389" y="820405"/>
            <a:ext cx="1199625" cy="327171"/>
          </a:xfrm>
          <a:prstGeom prst="rect">
            <a:avLst/>
          </a:prstGeom>
          <a:solidFill>
            <a:srgbClr val="FF8FB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Died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05092" y="4010614"/>
            <a:ext cx="1257763" cy="82703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Infected Incubating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653509" y="4010615"/>
            <a:ext cx="2564441" cy="827038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Infectious Asymptomatic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308604" y="4010615"/>
            <a:ext cx="1943992" cy="827038"/>
          </a:xfrm>
          <a:prstGeom prst="rect">
            <a:avLst/>
          </a:prstGeom>
          <a:solidFill>
            <a:srgbClr val="FFFF00"/>
          </a:solidFill>
          <a:ln w="41275" cmpd="sng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Infectious Symptomatic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8311030" y="4036682"/>
            <a:ext cx="2325707" cy="82703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Infected/ Cured</a:t>
            </a:r>
          </a:p>
          <a:p>
            <a:pPr algn="ctr"/>
            <a:r>
              <a:rPr lang="en-US" smtClean="0">
                <a:solidFill>
                  <a:schemeClr val="tx1"/>
                </a:solidFill>
              </a:rPr>
              <a:t>Asymptomatic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05092" y="5023336"/>
            <a:ext cx="1257763" cy="82703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Infected Incubating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653509" y="5023337"/>
            <a:ext cx="4599087" cy="827038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Infectious Asymptomatic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305092" y="5951714"/>
            <a:ext cx="1257763" cy="82703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Infected Incubating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1653509" y="5951715"/>
            <a:ext cx="2655095" cy="827038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Infectious Asymptomatic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4399257" y="5968497"/>
            <a:ext cx="4538266" cy="82703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Infected/ Cured</a:t>
            </a:r>
          </a:p>
          <a:p>
            <a:pPr algn="ctr"/>
            <a:r>
              <a:rPr lang="en-US" smtClean="0">
                <a:solidFill>
                  <a:schemeClr val="tx1"/>
                </a:solidFill>
              </a:rPr>
              <a:t>Asymptomatic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10882543" y="1900976"/>
            <a:ext cx="1048625" cy="302681"/>
          </a:xfrm>
          <a:prstGeom prst="rect">
            <a:avLst/>
          </a:prstGeom>
          <a:solidFill>
            <a:srgbClr val="FF8FB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Tested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6757500" y="5239490"/>
            <a:ext cx="1199625" cy="327171"/>
          </a:xfrm>
          <a:prstGeom prst="rect">
            <a:avLst/>
          </a:prstGeom>
          <a:solidFill>
            <a:srgbClr val="FF8FB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Died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6757500" y="4316089"/>
            <a:ext cx="1048625" cy="302681"/>
          </a:xfrm>
          <a:prstGeom prst="rect">
            <a:avLst/>
          </a:prstGeom>
          <a:solidFill>
            <a:srgbClr val="FF8FB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Treated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9028176" y="5934623"/>
            <a:ext cx="2564441" cy="827038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Infectious Asymptomatic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465881" y="320537"/>
            <a:ext cx="1284146" cy="6106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Infected Incubating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1814298" y="320538"/>
            <a:ext cx="4695559" cy="61064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Infected Asymptomatic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465881" y="1321895"/>
            <a:ext cx="1257763" cy="82703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Infected Incubating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1814298" y="1321895"/>
            <a:ext cx="1048625" cy="827038"/>
          </a:xfrm>
          <a:prstGeom prst="rect">
            <a:avLst/>
          </a:prstGeom>
          <a:solidFill>
            <a:srgbClr val="FF8FB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Tested</a:t>
            </a:r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74286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836730" y="604276"/>
            <a:ext cx="1257763" cy="82703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Searchers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591715" y="604683"/>
            <a:ext cx="1257763" cy="82703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Model</a:t>
            </a:r>
          </a:p>
          <a:p>
            <a:pPr algn="ctr"/>
            <a:r>
              <a:rPr lang="en-US" smtClean="0">
                <a:solidFill>
                  <a:schemeClr val="tx1"/>
                </a:solidFill>
              </a:rPr>
              <a:t>Data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8678702" y="604683"/>
            <a:ext cx="1257763" cy="51105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Searchers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9930645" y="604276"/>
            <a:ext cx="1257763" cy="511053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Model</a:t>
            </a:r>
          </a:p>
          <a:p>
            <a:pPr algn="ctr"/>
            <a:r>
              <a:rPr lang="en-US" smtClean="0">
                <a:solidFill>
                  <a:schemeClr val="tx1"/>
                </a:solidFill>
              </a:rPr>
              <a:t>Data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8678702" y="1990265"/>
            <a:ext cx="1257763" cy="51105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Searcher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9930645" y="1989866"/>
            <a:ext cx="1257763" cy="511053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Model</a:t>
            </a:r>
          </a:p>
          <a:p>
            <a:pPr algn="ctr"/>
            <a:r>
              <a:rPr lang="en-US" smtClean="0">
                <a:solidFill>
                  <a:schemeClr val="tx1"/>
                </a:solidFill>
              </a:rPr>
              <a:t>Data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8049820" y="3467100"/>
            <a:ext cx="1257763" cy="51105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Searchers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9485737" y="3467100"/>
            <a:ext cx="1257763" cy="511053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Model</a:t>
            </a:r>
          </a:p>
          <a:p>
            <a:pPr algn="ctr"/>
            <a:r>
              <a:rPr lang="en-US" smtClean="0">
                <a:solidFill>
                  <a:schemeClr val="tx1"/>
                </a:solidFill>
              </a:rPr>
              <a:t>Data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1220596" y="2736885"/>
            <a:ext cx="1257763" cy="51105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Searchers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2476263" y="2729185"/>
            <a:ext cx="1257763" cy="511053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Model</a:t>
            </a:r>
          </a:p>
          <a:p>
            <a:pPr algn="ctr"/>
            <a:r>
              <a:rPr lang="en-US" smtClean="0">
                <a:solidFill>
                  <a:schemeClr val="tx1"/>
                </a:solidFill>
              </a:rPr>
              <a:t>Data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5356140" y="349156"/>
            <a:ext cx="1257763" cy="51105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Searcher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6792057" y="349156"/>
            <a:ext cx="1257763" cy="511053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Model</a:t>
            </a:r>
          </a:p>
          <a:p>
            <a:pPr algn="ctr"/>
            <a:r>
              <a:rPr lang="en-US" smtClean="0">
                <a:solidFill>
                  <a:schemeClr val="tx1"/>
                </a:solidFill>
              </a:rPr>
              <a:t>Data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6770498" y="1306714"/>
            <a:ext cx="1257763" cy="51105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Searchers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8042153" y="1306714"/>
            <a:ext cx="1257763" cy="511053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Model</a:t>
            </a:r>
          </a:p>
          <a:p>
            <a:pPr algn="ctr"/>
            <a:r>
              <a:rPr lang="en-US" smtClean="0">
                <a:solidFill>
                  <a:schemeClr val="tx1"/>
                </a:solidFill>
              </a:rPr>
              <a:t>Data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760893" y="4825744"/>
            <a:ext cx="1257763" cy="51105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Searchers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2036085" y="4825744"/>
            <a:ext cx="1257763" cy="511053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Model</a:t>
            </a:r>
          </a:p>
          <a:p>
            <a:pPr algn="ctr"/>
            <a:r>
              <a:rPr lang="en-US" smtClean="0">
                <a:solidFill>
                  <a:schemeClr val="tx1"/>
                </a:solidFill>
              </a:rPr>
              <a:t>Data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8856855" y="5220026"/>
            <a:ext cx="1257763" cy="51105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Searcher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10108322" y="5196084"/>
            <a:ext cx="1257763" cy="511053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Model</a:t>
            </a:r>
          </a:p>
          <a:p>
            <a:pPr algn="ctr"/>
            <a:r>
              <a:rPr lang="en-US" smtClean="0">
                <a:solidFill>
                  <a:schemeClr val="tx1"/>
                </a:solidFill>
              </a:rPr>
              <a:t>Data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5744599" y="6040808"/>
            <a:ext cx="1257763" cy="51105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Searchers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6970211" y="6040808"/>
            <a:ext cx="1257763" cy="511053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Model</a:t>
            </a:r>
          </a:p>
          <a:p>
            <a:pPr algn="ctr"/>
            <a:r>
              <a:rPr lang="en-US" smtClean="0">
                <a:solidFill>
                  <a:schemeClr val="tx1"/>
                </a:solidFill>
              </a:rPr>
              <a:t>Data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4076818" y="3988314"/>
            <a:ext cx="1257763" cy="51105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Searchers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5326664" y="3978153"/>
            <a:ext cx="1257763" cy="511053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Model</a:t>
            </a:r>
          </a:p>
          <a:p>
            <a:pPr algn="ctr"/>
            <a:r>
              <a:rPr lang="en-US" smtClean="0">
                <a:solidFill>
                  <a:schemeClr val="tx1"/>
                </a:solidFill>
              </a:rPr>
              <a:t>Data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2840614" y="1947640"/>
            <a:ext cx="1257763" cy="51105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Searchers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4098377" y="1950091"/>
            <a:ext cx="1257763" cy="511053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Model</a:t>
            </a:r>
          </a:p>
          <a:p>
            <a:pPr algn="ctr"/>
            <a:r>
              <a:rPr lang="en-US" smtClean="0">
                <a:solidFill>
                  <a:schemeClr val="tx1"/>
                </a:solidFill>
              </a:rPr>
              <a:t>Data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5356140" y="2780544"/>
            <a:ext cx="1257763" cy="51105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Searchers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6642975" y="2780544"/>
            <a:ext cx="1257763" cy="511053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Model</a:t>
            </a:r>
          </a:p>
          <a:p>
            <a:pPr algn="ctr"/>
            <a:r>
              <a:rPr lang="en-US" smtClean="0">
                <a:solidFill>
                  <a:schemeClr val="tx1"/>
                </a:solidFill>
              </a:rPr>
              <a:t>Data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4887983" y="5196084"/>
            <a:ext cx="1257763" cy="51105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Searcher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6156291" y="5196084"/>
            <a:ext cx="1257763" cy="511053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Model</a:t>
            </a:r>
          </a:p>
          <a:p>
            <a:pPr algn="ctr"/>
            <a:r>
              <a:rPr lang="en-US" smtClean="0">
                <a:solidFill>
                  <a:schemeClr val="tx1"/>
                </a:solidFill>
              </a:rPr>
              <a:t>Data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3875939" y="1159079"/>
            <a:ext cx="1257763" cy="51105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Searcher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5133702" y="1159078"/>
            <a:ext cx="1257763" cy="511053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Model</a:t>
            </a:r>
          </a:p>
          <a:p>
            <a:pPr algn="ctr"/>
            <a:r>
              <a:rPr lang="en-US" smtClean="0">
                <a:solidFill>
                  <a:schemeClr val="tx1"/>
                </a:solidFill>
              </a:rPr>
              <a:t>Data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468986" y="3843904"/>
            <a:ext cx="1257763" cy="51105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Searcher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1710248" y="3861010"/>
            <a:ext cx="1257763" cy="511053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Model</a:t>
            </a:r>
          </a:p>
          <a:p>
            <a:pPr algn="ctr"/>
            <a:r>
              <a:rPr lang="en-US" smtClean="0">
                <a:solidFill>
                  <a:schemeClr val="tx1"/>
                </a:solidFill>
              </a:rPr>
              <a:t>Data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9260857" y="5899535"/>
            <a:ext cx="1257763" cy="51105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Searcher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10518620" y="5899535"/>
            <a:ext cx="1257763" cy="511053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Model</a:t>
            </a:r>
          </a:p>
          <a:p>
            <a:pPr algn="ctr"/>
            <a:r>
              <a:rPr lang="en-US" smtClean="0">
                <a:solidFill>
                  <a:schemeClr val="tx1"/>
                </a:solidFill>
              </a:rPr>
              <a:t>Data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1774132" y="6093885"/>
            <a:ext cx="845355" cy="434690"/>
          </a:xfrm>
          <a:prstGeom prst="rect">
            <a:avLst/>
          </a:prstGeom>
          <a:solidFill>
            <a:srgbClr val="00B050"/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Binary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297948" y="6093885"/>
            <a:ext cx="845355" cy="434690"/>
          </a:xfrm>
          <a:prstGeom prst="rect">
            <a:avLst/>
          </a:prstGeom>
          <a:solidFill>
            <a:srgbClr val="00B050"/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PDF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3238934" y="6117171"/>
            <a:ext cx="1287062" cy="434690"/>
          </a:xfrm>
          <a:prstGeom prst="rect">
            <a:avLst/>
          </a:prstGeom>
          <a:solidFill>
            <a:srgbClr val="00B050"/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Proprietary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5857" y="5785689"/>
            <a:ext cx="58381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smtClean="0"/>
              <a:t>X</a:t>
            </a:r>
            <a:endParaRPr lang="en-US" sz="6000"/>
          </a:p>
        </p:txBody>
      </p:sp>
      <p:sp>
        <p:nvSpPr>
          <p:cNvPr id="66" name="TextBox 65"/>
          <p:cNvSpPr txBox="1"/>
          <p:nvPr/>
        </p:nvSpPr>
        <p:spPr>
          <a:xfrm>
            <a:off x="1434842" y="5771929"/>
            <a:ext cx="58381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smtClean="0"/>
              <a:t>X</a:t>
            </a:r>
            <a:endParaRPr lang="en-US" sz="6000"/>
          </a:p>
        </p:txBody>
      </p:sp>
      <p:sp>
        <p:nvSpPr>
          <p:cNvPr id="67" name="TextBox 66"/>
          <p:cNvSpPr txBox="1"/>
          <p:nvPr/>
        </p:nvSpPr>
        <p:spPr>
          <a:xfrm>
            <a:off x="2887302" y="5785688"/>
            <a:ext cx="58381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smtClean="0"/>
              <a:t>X</a:t>
            </a:r>
            <a:endParaRPr lang="en-US" sz="6000"/>
          </a:p>
        </p:txBody>
      </p:sp>
      <p:sp>
        <p:nvSpPr>
          <p:cNvPr id="68" name="Rectangle 67"/>
          <p:cNvSpPr/>
          <p:nvPr/>
        </p:nvSpPr>
        <p:spPr>
          <a:xfrm>
            <a:off x="7186435" y="4258647"/>
            <a:ext cx="1169001" cy="41622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Searchers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8355436" y="4249269"/>
            <a:ext cx="1291903" cy="416222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Model Data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802020" y="3376161"/>
            <a:ext cx="1047458" cy="41622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Searcher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71" name="Rectangle 70"/>
          <p:cNvSpPr/>
          <p:nvPr/>
        </p:nvSpPr>
        <p:spPr>
          <a:xfrm>
            <a:off x="1849478" y="3366783"/>
            <a:ext cx="1291903" cy="416222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Model Data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72" name="Rectangle 71"/>
          <p:cNvSpPr/>
          <p:nvPr/>
        </p:nvSpPr>
        <p:spPr>
          <a:xfrm>
            <a:off x="7751781" y="2676642"/>
            <a:ext cx="1047458" cy="41622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Searcher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8799239" y="2667264"/>
            <a:ext cx="1291903" cy="416222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Model Data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9281375" y="4581958"/>
            <a:ext cx="1047458" cy="41622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Searcher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10328833" y="4572580"/>
            <a:ext cx="1291903" cy="416222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Model Data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76" name="Rectangle 75"/>
          <p:cNvSpPr/>
          <p:nvPr/>
        </p:nvSpPr>
        <p:spPr>
          <a:xfrm>
            <a:off x="5744599" y="2053745"/>
            <a:ext cx="1047458" cy="41622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Searcher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6792057" y="2044367"/>
            <a:ext cx="1291903" cy="416222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Model Data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484636" y="1550566"/>
            <a:ext cx="1047458" cy="41622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Searcher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1532094" y="1541188"/>
            <a:ext cx="1291903" cy="416222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Model Data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3815506" y="3428902"/>
            <a:ext cx="1047458" cy="41622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Searcher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4862964" y="3419524"/>
            <a:ext cx="1291903" cy="416222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Model Data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82" name="Rectangle 81"/>
          <p:cNvSpPr/>
          <p:nvPr/>
        </p:nvSpPr>
        <p:spPr>
          <a:xfrm>
            <a:off x="3780324" y="4679245"/>
            <a:ext cx="1047458" cy="41622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Searcher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4827782" y="4669867"/>
            <a:ext cx="1291903" cy="416222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Model Data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9471162" y="106901"/>
            <a:ext cx="1047458" cy="41622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Searcher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10518620" y="97523"/>
            <a:ext cx="1291903" cy="416222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Model Data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86" name="Rectangle 85"/>
          <p:cNvSpPr/>
          <p:nvPr/>
        </p:nvSpPr>
        <p:spPr>
          <a:xfrm>
            <a:off x="3823814" y="720750"/>
            <a:ext cx="1047458" cy="41622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Searcher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87" name="Rectangle 86"/>
          <p:cNvSpPr/>
          <p:nvPr/>
        </p:nvSpPr>
        <p:spPr>
          <a:xfrm>
            <a:off x="4871272" y="711372"/>
            <a:ext cx="1291903" cy="416222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Model Data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88" name="Rectangle 87"/>
          <p:cNvSpPr/>
          <p:nvPr/>
        </p:nvSpPr>
        <p:spPr>
          <a:xfrm>
            <a:off x="9615176" y="3994218"/>
            <a:ext cx="1047458" cy="41622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Searcher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89" name="Rectangle 88"/>
          <p:cNvSpPr/>
          <p:nvPr/>
        </p:nvSpPr>
        <p:spPr>
          <a:xfrm>
            <a:off x="10662634" y="3984840"/>
            <a:ext cx="1291903" cy="416222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Model Data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90" name="Rectangle 89"/>
          <p:cNvSpPr/>
          <p:nvPr/>
        </p:nvSpPr>
        <p:spPr>
          <a:xfrm>
            <a:off x="2191476" y="5448300"/>
            <a:ext cx="1047458" cy="41622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Searcher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91" name="Rectangle 90"/>
          <p:cNvSpPr/>
          <p:nvPr/>
        </p:nvSpPr>
        <p:spPr>
          <a:xfrm>
            <a:off x="3238934" y="5438922"/>
            <a:ext cx="1291903" cy="416222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Model Data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92" name="Rectangle 91"/>
          <p:cNvSpPr/>
          <p:nvPr/>
        </p:nvSpPr>
        <p:spPr>
          <a:xfrm>
            <a:off x="350298" y="2322712"/>
            <a:ext cx="1047458" cy="41622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Searcher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1397756" y="2313334"/>
            <a:ext cx="1291903" cy="416222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Model Data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94" name="Rectangle 93"/>
          <p:cNvSpPr/>
          <p:nvPr/>
        </p:nvSpPr>
        <p:spPr>
          <a:xfrm>
            <a:off x="1835267" y="99089"/>
            <a:ext cx="1047458" cy="41622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Searcher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95" name="Rectangle 94"/>
          <p:cNvSpPr/>
          <p:nvPr/>
        </p:nvSpPr>
        <p:spPr>
          <a:xfrm>
            <a:off x="2882725" y="89711"/>
            <a:ext cx="1291903" cy="416222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Model Data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96" name="Rectangle 95"/>
          <p:cNvSpPr/>
          <p:nvPr/>
        </p:nvSpPr>
        <p:spPr>
          <a:xfrm>
            <a:off x="6747957" y="-11451"/>
            <a:ext cx="1047458" cy="41622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Searcher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97" name="Rectangle 96"/>
          <p:cNvSpPr/>
          <p:nvPr/>
        </p:nvSpPr>
        <p:spPr>
          <a:xfrm>
            <a:off x="7795415" y="-20829"/>
            <a:ext cx="1291903" cy="416222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Model Data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98" name="Rectangle 97"/>
          <p:cNvSpPr/>
          <p:nvPr/>
        </p:nvSpPr>
        <p:spPr>
          <a:xfrm>
            <a:off x="9607484" y="1396550"/>
            <a:ext cx="1047458" cy="41622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Searcher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99" name="Rectangle 98"/>
          <p:cNvSpPr/>
          <p:nvPr/>
        </p:nvSpPr>
        <p:spPr>
          <a:xfrm>
            <a:off x="10654942" y="1387172"/>
            <a:ext cx="1291903" cy="416222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Model Data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00" name="Rectangle 99"/>
          <p:cNvSpPr/>
          <p:nvPr/>
        </p:nvSpPr>
        <p:spPr>
          <a:xfrm>
            <a:off x="9678972" y="3043974"/>
            <a:ext cx="1047458" cy="41622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Searcher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01" name="Rectangle 100"/>
          <p:cNvSpPr/>
          <p:nvPr/>
        </p:nvSpPr>
        <p:spPr>
          <a:xfrm>
            <a:off x="10726430" y="3034596"/>
            <a:ext cx="1291903" cy="416222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Model Data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02" name="Rectangle 101"/>
          <p:cNvSpPr/>
          <p:nvPr/>
        </p:nvSpPr>
        <p:spPr>
          <a:xfrm>
            <a:off x="6239691" y="3337042"/>
            <a:ext cx="1047458" cy="41622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Searcher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03" name="Rectangle 102"/>
          <p:cNvSpPr/>
          <p:nvPr/>
        </p:nvSpPr>
        <p:spPr>
          <a:xfrm>
            <a:off x="7287149" y="3327664"/>
            <a:ext cx="1291903" cy="416222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Model Data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04" name="Rectangle 103"/>
          <p:cNvSpPr/>
          <p:nvPr/>
        </p:nvSpPr>
        <p:spPr>
          <a:xfrm>
            <a:off x="7736580" y="5740457"/>
            <a:ext cx="1047458" cy="41622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Searcher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05" name="Rectangle 104"/>
          <p:cNvSpPr/>
          <p:nvPr/>
        </p:nvSpPr>
        <p:spPr>
          <a:xfrm>
            <a:off x="8784038" y="5731079"/>
            <a:ext cx="1291903" cy="416222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Model Data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06" name="Rectangle 105"/>
          <p:cNvSpPr/>
          <p:nvPr/>
        </p:nvSpPr>
        <p:spPr>
          <a:xfrm>
            <a:off x="992853" y="4350739"/>
            <a:ext cx="1047458" cy="41622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Searcher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07" name="Rectangle 106"/>
          <p:cNvSpPr/>
          <p:nvPr/>
        </p:nvSpPr>
        <p:spPr>
          <a:xfrm>
            <a:off x="2040311" y="4341361"/>
            <a:ext cx="1291903" cy="416222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Model Data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08" name="Rectangle 107"/>
          <p:cNvSpPr/>
          <p:nvPr/>
        </p:nvSpPr>
        <p:spPr>
          <a:xfrm>
            <a:off x="4259341" y="66006"/>
            <a:ext cx="1047458" cy="41622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Searcher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09" name="Rectangle 108"/>
          <p:cNvSpPr/>
          <p:nvPr/>
        </p:nvSpPr>
        <p:spPr>
          <a:xfrm>
            <a:off x="5306799" y="56628"/>
            <a:ext cx="1291903" cy="416222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Model Data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10" name="Rectangle 109"/>
          <p:cNvSpPr/>
          <p:nvPr/>
        </p:nvSpPr>
        <p:spPr>
          <a:xfrm>
            <a:off x="6702579" y="3787351"/>
            <a:ext cx="1047458" cy="41622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Searcher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11" name="Rectangle 110"/>
          <p:cNvSpPr/>
          <p:nvPr/>
        </p:nvSpPr>
        <p:spPr>
          <a:xfrm>
            <a:off x="7587967" y="4718335"/>
            <a:ext cx="767470" cy="416222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Data</a:t>
            </a:r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14314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740485" y="2679876"/>
            <a:ext cx="2788464" cy="237868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Searchers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828709" y="372901"/>
            <a:ext cx="3367335" cy="1665623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Models  Measurements</a:t>
            </a:r>
          </a:p>
          <a:p>
            <a:pPr algn="ctr"/>
            <a:r>
              <a:rPr lang="en-US" smtClean="0">
                <a:solidFill>
                  <a:schemeClr val="tx1"/>
                </a:solidFill>
              </a:rPr>
              <a:t>Datas  Tools Algorithms</a:t>
            </a:r>
          </a:p>
          <a:p>
            <a:pPr algn="ctr"/>
            <a:r>
              <a:rPr lang="en-US" smtClean="0">
                <a:solidFill>
                  <a:schemeClr val="tx1"/>
                </a:solidFill>
              </a:rPr>
              <a:t>Instruments  Detectors</a:t>
            </a:r>
          </a:p>
          <a:p>
            <a:pPr algn="ctr"/>
            <a:r>
              <a:rPr lang="en-US" smtClean="0">
                <a:solidFill>
                  <a:schemeClr val="tx1"/>
                </a:solidFill>
              </a:rPr>
              <a:t>Datastreams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8535596" y="3350994"/>
            <a:ext cx="2084051" cy="152300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Searchers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9536361" y="1305481"/>
            <a:ext cx="2166573" cy="125316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Searchers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806244" y="296005"/>
            <a:ext cx="1976285" cy="1742519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/>
              <a:t>World “covid”</a:t>
            </a:r>
          </a:p>
          <a:p>
            <a:pPr algn="ctr"/>
            <a:r>
              <a:rPr lang="en-US" smtClean="0"/>
              <a:t>All Countries</a:t>
            </a:r>
          </a:p>
          <a:p>
            <a:pPr algn="ctr"/>
            <a:r>
              <a:rPr lang="en-US" smtClean="0"/>
              <a:t>All People</a:t>
            </a:r>
          </a:p>
          <a:p>
            <a:pPr algn="ctr"/>
            <a:r>
              <a:rPr lang="en-US" smtClean="0"/>
              <a:t>All Searchers</a:t>
            </a:r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1658" y="2877287"/>
            <a:ext cx="2361435" cy="198386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578679" y="2310544"/>
            <a:ext cx="858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“covid”</a:t>
            </a:r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738070" y="5612235"/>
            <a:ext cx="1860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“covid” “genome”</a:t>
            </a:r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5438" y="6038193"/>
            <a:ext cx="3695700" cy="4000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455" y="4693072"/>
            <a:ext cx="4076700" cy="183832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35596" y="4949176"/>
            <a:ext cx="3171825" cy="169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9814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31233" y="1124125"/>
            <a:ext cx="27974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mtClean="0"/>
              <a:t>Monitoring World Covid-19</a:t>
            </a:r>
          </a:p>
          <a:p>
            <a:pPr algn="r"/>
            <a:r>
              <a:rPr lang="en-US" smtClean="0"/>
              <a:t>Internet Practices</a:t>
            </a:r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140903" y="1057202"/>
            <a:ext cx="2978092" cy="780176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0192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3155769" y="2729161"/>
            <a:ext cx="1297577" cy="714103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Content</a:t>
            </a:r>
          </a:p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Server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5701937" y="2129244"/>
            <a:ext cx="1297577" cy="714103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 </a:t>
            </a:r>
            <a:r>
              <a:rPr lang="en-US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Eval</a:t>
            </a:r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&amp; Gather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5701936" y="3169918"/>
            <a:ext cx="1297577" cy="714103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Model and Logic </a:t>
            </a:r>
            <a:r>
              <a:rPr lang="en-US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Eval</a:t>
            </a:r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&amp; Gather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5710643" y="4210592"/>
            <a:ext cx="1297577" cy="714103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Model and Logic </a:t>
            </a:r>
            <a:r>
              <a:rPr lang="en-US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Eval</a:t>
            </a:r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&amp; Share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3155769" y="1760820"/>
            <a:ext cx="1297577" cy="714103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Publish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2586445" y="3628809"/>
            <a:ext cx="2010596" cy="122651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BTTW Machine with Tools and Workspaces and Devices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8" name="Straight Arrow Connector 7"/>
          <p:cNvCxnSpPr>
            <a:stCxn id="2" idx="0"/>
            <a:endCxn id="6" idx="2"/>
          </p:cNvCxnSpPr>
          <p:nvPr/>
        </p:nvCxnSpPr>
        <p:spPr>
          <a:xfrm flipV="1">
            <a:off x="3804558" y="2474923"/>
            <a:ext cx="0" cy="2542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stCxn id="2" idx="3"/>
            <a:endCxn id="3" idx="1"/>
          </p:cNvCxnSpPr>
          <p:nvPr/>
        </p:nvCxnSpPr>
        <p:spPr>
          <a:xfrm flipV="1">
            <a:off x="4453346" y="2486296"/>
            <a:ext cx="1248591" cy="5999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stCxn id="2" idx="3"/>
            <a:endCxn id="4" idx="1"/>
          </p:cNvCxnSpPr>
          <p:nvPr/>
        </p:nvCxnSpPr>
        <p:spPr>
          <a:xfrm>
            <a:off x="4453346" y="3086213"/>
            <a:ext cx="1248590" cy="4407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stCxn id="7" idx="3"/>
            <a:endCxn id="5" idx="1"/>
          </p:cNvCxnSpPr>
          <p:nvPr/>
        </p:nvCxnSpPr>
        <p:spPr>
          <a:xfrm>
            <a:off x="4597041" y="4242068"/>
            <a:ext cx="1113602" cy="3255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7" idx="3"/>
            <a:endCxn id="4" idx="1"/>
          </p:cNvCxnSpPr>
          <p:nvPr/>
        </p:nvCxnSpPr>
        <p:spPr>
          <a:xfrm flipV="1">
            <a:off x="4597041" y="3526970"/>
            <a:ext cx="1104895" cy="7150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7" idx="3"/>
            <a:endCxn id="3" idx="1"/>
          </p:cNvCxnSpPr>
          <p:nvPr/>
        </p:nvCxnSpPr>
        <p:spPr>
          <a:xfrm flipV="1">
            <a:off x="4597041" y="2486296"/>
            <a:ext cx="1104896" cy="17557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2" idx="3"/>
            <a:endCxn id="5" idx="1"/>
          </p:cNvCxnSpPr>
          <p:nvPr/>
        </p:nvCxnSpPr>
        <p:spPr>
          <a:xfrm>
            <a:off x="4453346" y="3086213"/>
            <a:ext cx="1257297" cy="14814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loud 14"/>
          <p:cNvSpPr/>
          <p:nvPr/>
        </p:nvSpPr>
        <p:spPr>
          <a:xfrm>
            <a:off x="8522427" y="3171608"/>
            <a:ext cx="2110737" cy="1644231"/>
          </a:xfrm>
          <a:prstGeom prst="cloud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Exploration and Experiments</a:t>
            </a:r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7008220" y="2629986"/>
            <a:ext cx="1665517" cy="11408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4" idx="3"/>
            <a:endCxn id="15" idx="2"/>
          </p:cNvCxnSpPr>
          <p:nvPr/>
        </p:nvCxnSpPr>
        <p:spPr>
          <a:xfrm>
            <a:off x="6999513" y="3526970"/>
            <a:ext cx="1529461" cy="4667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5" idx="3"/>
          </p:cNvCxnSpPr>
          <p:nvPr/>
        </p:nvCxnSpPr>
        <p:spPr>
          <a:xfrm flipV="1">
            <a:off x="7008220" y="4210592"/>
            <a:ext cx="1595848" cy="3570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894536" y="271902"/>
            <a:ext cx="891237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My BTTW </a:t>
            </a:r>
            <a:r>
              <a:rPr lang="en-US" dirty="0" smtClean="0"/>
              <a:t>to run surveys, Write gathering software, Experiment with Algorithms,</a:t>
            </a:r>
            <a:br>
              <a:rPr lang="en-US" dirty="0" smtClean="0"/>
            </a:br>
            <a:r>
              <a:rPr lang="en-US" dirty="0" smtClean="0"/>
              <a:t>Write things for the web site.  I plan to write “live” models of things, I would build them</a:t>
            </a:r>
          </a:p>
          <a:p>
            <a:r>
              <a:rPr lang="en-US" dirty="0" smtClean="0"/>
              <a:t>offline on my machine and post them to the public area.  You could experiment with sending </a:t>
            </a:r>
          </a:p>
          <a:p>
            <a:r>
              <a:rPr lang="en-US" dirty="0" smtClean="0"/>
              <a:t>Commands to it remotely to run surveys and gather data and do big data things. 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3561805" y="5212377"/>
            <a:ext cx="6410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Python, </a:t>
            </a:r>
            <a:r>
              <a:rPr lang="en-US" dirty="0" err="1" smtClean="0"/>
              <a:t>Sh</a:t>
            </a:r>
            <a:r>
              <a:rPr lang="en-US" dirty="0" smtClean="0"/>
              <a:t> Scripts, Device Manager, File Manager, Model Manager</a:t>
            </a:r>
            <a:endParaRPr lang="en-US" dirty="0"/>
          </a:p>
        </p:txBody>
      </p:sp>
      <p:sp>
        <p:nvSpPr>
          <p:cNvPr id="23" name="Rounded Rectangle 22"/>
          <p:cNvSpPr/>
          <p:nvPr/>
        </p:nvSpPr>
        <p:spPr>
          <a:xfrm>
            <a:off x="347255" y="4815839"/>
            <a:ext cx="1438002" cy="101890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Sensor</a:t>
            </a:r>
          </a:p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Interface Machine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25" name="Elbow Connector 24"/>
          <p:cNvCxnSpPr>
            <a:stCxn id="7" idx="1"/>
            <a:endCxn id="23" idx="0"/>
          </p:cNvCxnSpPr>
          <p:nvPr/>
        </p:nvCxnSpPr>
        <p:spPr>
          <a:xfrm rot="10800000" flipV="1">
            <a:off x="1066257" y="4242067"/>
            <a:ext cx="1520189" cy="573771"/>
          </a:xfrm>
          <a:prstGeom prst="bentConnector2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7431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2473233" y="2856411"/>
            <a:ext cx="1297577" cy="71410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Public</a:t>
            </a:r>
          </a:p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Showroom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4628605" y="2856410"/>
            <a:ext cx="1297577" cy="714103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Content</a:t>
            </a:r>
          </a:p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Server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7112727" y="1942010"/>
            <a:ext cx="1297577" cy="714103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 Share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7112726" y="2982684"/>
            <a:ext cx="1297577" cy="714103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Model and Logic Share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Cloud 5"/>
          <p:cNvSpPr/>
          <p:nvPr/>
        </p:nvSpPr>
        <p:spPr>
          <a:xfrm>
            <a:off x="9605555" y="2634274"/>
            <a:ext cx="2211976" cy="1284650"/>
          </a:xfrm>
          <a:prstGeom prst="cloud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Stable Sites, Standardized Sites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7121433" y="4023358"/>
            <a:ext cx="1297577" cy="714103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Model and Logic Share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9" name="Straight Arrow Connector 8"/>
          <p:cNvCxnSpPr>
            <a:stCxn id="6" idx="2"/>
            <a:endCxn id="7" idx="3"/>
          </p:cNvCxnSpPr>
          <p:nvPr/>
        </p:nvCxnSpPr>
        <p:spPr>
          <a:xfrm flipH="1">
            <a:off x="8419010" y="3276599"/>
            <a:ext cx="1193406" cy="11038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endCxn id="5" idx="3"/>
          </p:cNvCxnSpPr>
          <p:nvPr/>
        </p:nvCxnSpPr>
        <p:spPr>
          <a:xfrm flipH="1">
            <a:off x="8410303" y="3069770"/>
            <a:ext cx="1282335" cy="2699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endCxn id="4" idx="3"/>
          </p:cNvCxnSpPr>
          <p:nvPr/>
        </p:nvCxnSpPr>
        <p:spPr>
          <a:xfrm flipH="1" flipV="1">
            <a:off x="8410304" y="2299062"/>
            <a:ext cx="1369421" cy="6792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ounded Rectangle 11"/>
          <p:cNvSpPr/>
          <p:nvPr/>
        </p:nvSpPr>
        <p:spPr>
          <a:xfrm>
            <a:off x="4626426" y="3944980"/>
            <a:ext cx="1297577" cy="714103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Rules and Models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13" name="Straight Arrow Connector 12"/>
          <p:cNvCxnSpPr>
            <a:stCxn id="12" idx="3"/>
          </p:cNvCxnSpPr>
          <p:nvPr/>
        </p:nvCxnSpPr>
        <p:spPr>
          <a:xfrm>
            <a:off x="5924003" y="4302032"/>
            <a:ext cx="1242822" cy="2351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12" idx="3"/>
          </p:cNvCxnSpPr>
          <p:nvPr/>
        </p:nvCxnSpPr>
        <p:spPr>
          <a:xfrm flipV="1">
            <a:off x="5924003" y="3567247"/>
            <a:ext cx="1195250" cy="7347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12" idx="3"/>
          </p:cNvCxnSpPr>
          <p:nvPr/>
        </p:nvCxnSpPr>
        <p:spPr>
          <a:xfrm flipV="1">
            <a:off x="5924003" y="2551883"/>
            <a:ext cx="1180016" cy="17501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4" idx="1"/>
          </p:cNvCxnSpPr>
          <p:nvPr/>
        </p:nvCxnSpPr>
        <p:spPr>
          <a:xfrm flipH="1">
            <a:off x="5917475" y="2299062"/>
            <a:ext cx="1195252" cy="67926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5" idx="1"/>
            <a:endCxn id="3" idx="3"/>
          </p:cNvCxnSpPr>
          <p:nvPr/>
        </p:nvCxnSpPr>
        <p:spPr>
          <a:xfrm flipH="1" flipV="1">
            <a:off x="5926182" y="3213462"/>
            <a:ext cx="1186544" cy="12627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7" idx="1"/>
          </p:cNvCxnSpPr>
          <p:nvPr/>
        </p:nvCxnSpPr>
        <p:spPr>
          <a:xfrm flipH="1" flipV="1">
            <a:off x="5932710" y="3405050"/>
            <a:ext cx="1188723" cy="97536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Rounded Rectangle 18"/>
          <p:cNvSpPr/>
          <p:nvPr/>
        </p:nvSpPr>
        <p:spPr>
          <a:xfrm>
            <a:off x="2473232" y="3888374"/>
            <a:ext cx="1297577" cy="71410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Public</a:t>
            </a:r>
          </a:p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Browser Download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796833" y="3426957"/>
            <a:ext cx="1297577" cy="71410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Public</a:t>
            </a:r>
          </a:p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Browsers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21" name="Straight Arrow Connector 20"/>
          <p:cNvCxnSpPr>
            <a:stCxn id="19" idx="1"/>
          </p:cNvCxnSpPr>
          <p:nvPr/>
        </p:nvCxnSpPr>
        <p:spPr>
          <a:xfrm flipH="1" flipV="1">
            <a:off x="2094409" y="3944980"/>
            <a:ext cx="378823" cy="30044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V="1">
            <a:off x="2111824" y="3204753"/>
            <a:ext cx="446317" cy="36249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2" idx="3"/>
            <a:endCxn id="3" idx="1"/>
          </p:cNvCxnSpPr>
          <p:nvPr/>
        </p:nvCxnSpPr>
        <p:spPr>
          <a:xfrm flipV="1">
            <a:off x="3770810" y="3213462"/>
            <a:ext cx="85779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/>
          <p:cNvSpPr/>
          <p:nvPr/>
        </p:nvSpPr>
        <p:spPr>
          <a:xfrm>
            <a:off x="4644935" y="5148454"/>
            <a:ext cx="1297577" cy="714103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Publish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25" name="Straight Arrow Connector 24"/>
          <p:cNvCxnSpPr>
            <a:stCxn id="24" idx="0"/>
            <a:endCxn id="12" idx="2"/>
          </p:cNvCxnSpPr>
          <p:nvPr/>
        </p:nvCxnSpPr>
        <p:spPr>
          <a:xfrm flipH="1" flipV="1">
            <a:off x="5275215" y="4659083"/>
            <a:ext cx="18509" cy="4893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931817" y="286156"/>
            <a:ext cx="1057097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This is the thin VPN interface to the </a:t>
            </a:r>
            <a:r>
              <a:rPr lang="en-US" b="1" dirty="0" smtClean="0"/>
              <a:t>public site</a:t>
            </a:r>
            <a:r>
              <a:rPr lang="en-US" dirty="0" smtClean="0"/>
              <a:t>.  It is database and form driven.  It replaces current HTML</a:t>
            </a:r>
          </a:p>
          <a:p>
            <a:r>
              <a:rPr lang="en-US" dirty="0" smtClean="0"/>
              <a:t>and requires users to download a special purpose browser that only works with this kind of site.  It is aimed</a:t>
            </a:r>
          </a:p>
          <a:p>
            <a:r>
              <a:rPr lang="en-US" dirty="0" smtClean="0"/>
              <a:t>scientific and technical groups and large groups generally. The common denominator for the groups is they are</a:t>
            </a:r>
          </a:p>
          <a:p>
            <a:r>
              <a:rPr lang="en-US" dirty="0" smtClean="0"/>
              <a:t>are large (10k to 10M) and they all have things to contribute. This is only the Public Area they use to share with</a:t>
            </a:r>
          </a:p>
          <a:p>
            <a:r>
              <a:rPr lang="en-US" dirty="0" smtClean="0"/>
              <a:t>everyone.  There is a Private Area made up of all their individual BTTW machines.  A global private VPN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8275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806275" y="511729"/>
            <a:ext cx="64635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Internet Foundation Review – PDF, WHO, Covid-19</a:t>
            </a:r>
            <a:endParaRPr lang="en-US" sz="2400"/>
          </a:p>
        </p:txBody>
      </p:sp>
      <p:sp>
        <p:nvSpPr>
          <p:cNvPr id="4" name="TextBox 3"/>
          <p:cNvSpPr txBox="1"/>
          <p:nvPr/>
        </p:nvSpPr>
        <p:spPr>
          <a:xfrm>
            <a:off x="1822033" y="1365897"/>
            <a:ext cx="7699480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PDF Association Tool to convert PDF to Excel</a:t>
            </a:r>
          </a:p>
          <a:p>
            <a:r>
              <a:rPr lang="en-US" sz="2400" smtClean="0"/>
              <a:t>World Health Organizations Critical Situation Reports in PDF</a:t>
            </a:r>
          </a:p>
          <a:p>
            <a:endParaRPr lang="en-US" sz="2400" smtClean="0"/>
          </a:p>
          <a:p>
            <a:r>
              <a:rPr lang="en-US" sz="2400" smtClean="0"/>
              <a:t>Comments and Recommendations for:</a:t>
            </a:r>
          </a:p>
          <a:p>
            <a:r>
              <a:rPr lang="en-US" sz="2400"/>
              <a:t>	</a:t>
            </a:r>
            <a:r>
              <a:rPr lang="en-US" sz="2400" smtClean="0"/>
              <a:t>Online PDFA Tool</a:t>
            </a:r>
          </a:p>
          <a:p>
            <a:r>
              <a:rPr lang="en-US" sz="2400" smtClean="0"/>
              <a:t>	WHO Table Processors and Extractors</a:t>
            </a:r>
          </a:p>
          <a:p>
            <a:r>
              <a:rPr lang="en-US" sz="2400"/>
              <a:t>	</a:t>
            </a:r>
            <a:r>
              <a:rPr lang="en-US" sz="2400" smtClean="0"/>
              <a:t>WHO Table Data Compilers and Curators</a:t>
            </a:r>
          </a:p>
          <a:p>
            <a:r>
              <a:rPr lang="en-US" sz="2400"/>
              <a:t>	</a:t>
            </a:r>
            <a:r>
              <a:rPr lang="en-US" sz="2400" smtClean="0"/>
              <a:t>WHO Table Data Analysis Program Groups</a:t>
            </a:r>
          </a:p>
          <a:p>
            <a:r>
              <a:rPr lang="en-US" sz="2400"/>
              <a:t>	</a:t>
            </a:r>
            <a:r>
              <a:rPr lang="en-US" sz="2400" smtClean="0"/>
              <a:t>WHO Table Data Sources</a:t>
            </a:r>
          </a:p>
          <a:p>
            <a:endParaRPr lang="en-US" sz="2400" smtClean="0"/>
          </a:p>
        </p:txBody>
      </p:sp>
      <p:sp>
        <p:nvSpPr>
          <p:cNvPr id="5" name="Rounded Rectangle 4"/>
          <p:cNvSpPr/>
          <p:nvPr/>
        </p:nvSpPr>
        <p:spPr>
          <a:xfrm>
            <a:off x="1271400" y="5161446"/>
            <a:ext cx="1513745" cy="87484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WHO</a:t>
            </a:r>
          </a:p>
          <a:p>
            <a:pPr algn="ctr"/>
            <a:r>
              <a:rPr lang="en-US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Tables and Data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3758245" y="4859472"/>
            <a:ext cx="744938" cy="357052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PDF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8" name="Elbow Connector 7"/>
          <p:cNvCxnSpPr>
            <a:stCxn id="5" idx="3"/>
          </p:cNvCxnSpPr>
          <p:nvPr/>
        </p:nvCxnSpPr>
        <p:spPr>
          <a:xfrm flipV="1">
            <a:off x="2785145" y="5037998"/>
            <a:ext cx="973100" cy="560869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Rounded Rectangle 8"/>
          <p:cNvSpPr/>
          <p:nvPr/>
        </p:nvSpPr>
        <p:spPr>
          <a:xfrm>
            <a:off x="4900992" y="4841939"/>
            <a:ext cx="702854" cy="374585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PDFA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11" name="Straight Arrow Connector 10"/>
          <p:cNvCxnSpPr>
            <a:stCxn id="6" idx="3"/>
            <a:endCxn id="9" idx="1"/>
          </p:cNvCxnSpPr>
          <p:nvPr/>
        </p:nvCxnSpPr>
        <p:spPr>
          <a:xfrm flipV="1">
            <a:off x="4503183" y="5029232"/>
            <a:ext cx="397809" cy="876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Rounded Rectangle 11"/>
          <p:cNvSpPr/>
          <p:nvPr/>
        </p:nvSpPr>
        <p:spPr>
          <a:xfrm>
            <a:off x="6632913" y="5161446"/>
            <a:ext cx="1492619" cy="794737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Tsv, Excel, Sheet, DB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8858792" y="5201762"/>
            <a:ext cx="1325443" cy="7544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Algorithms</a:t>
            </a:r>
          </a:p>
        </p:txBody>
      </p:sp>
      <p:cxnSp>
        <p:nvCxnSpPr>
          <p:cNvPr id="15" name="Elbow Connector 14"/>
          <p:cNvCxnSpPr>
            <a:endCxn id="12" idx="0"/>
          </p:cNvCxnSpPr>
          <p:nvPr/>
        </p:nvCxnSpPr>
        <p:spPr>
          <a:xfrm>
            <a:off x="5603846" y="5029231"/>
            <a:ext cx="1775377" cy="132215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5" idx="3"/>
          </p:cNvCxnSpPr>
          <p:nvPr/>
        </p:nvCxnSpPr>
        <p:spPr>
          <a:xfrm>
            <a:off x="2785145" y="5598867"/>
            <a:ext cx="384776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Cloud 18"/>
          <p:cNvSpPr/>
          <p:nvPr/>
        </p:nvSpPr>
        <p:spPr>
          <a:xfrm>
            <a:off x="9336947" y="2790269"/>
            <a:ext cx="2223082" cy="1219669"/>
          </a:xfrm>
          <a:prstGeom prst="cloud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/>
              <a:t>Global Communities</a:t>
            </a:r>
            <a:endParaRPr lang="en-US" dirty="0"/>
          </a:p>
        </p:txBody>
      </p:sp>
      <p:cxnSp>
        <p:nvCxnSpPr>
          <p:cNvPr id="23" name="Straight Connector 22"/>
          <p:cNvCxnSpPr/>
          <p:nvPr/>
        </p:nvCxnSpPr>
        <p:spPr>
          <a:xfrm flipH="1">
            <a:off x="8045042" y="3691156"/>
            <a:ext cx="1661020" cy="1470290"/>
          </a:xfrm>
          <a:prstGeom prst="line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>
            <a:off x="9664117" y="3766657"/>
            <a:ext cx="520118" cy="144986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9" name="Cloud 28"/>
          <p:cNvSpPr/>
          <p:nvPr/>
        </p:nvSpPr>
        <p:spPr>
          <a:xfrm>
            <a:off x="159859" y="3622270"/>
            <a:ext cx="2223082" cy="1219669"/>
          </a:xfrm>
          <a:prstGeom prst="cloud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/>
              <a:t>Global Communities Data Source</a:t>
            </a:r>
            <a:endParaRPr lang="en-US" dirty="0"/>
          </a:p>
        </p:txBody>
      </p:sp>
      <p:sp>
        <p:nvSpPr>
          <p:cNvPr id="30" name="Rounded Rectangle 29"/>
          <p:cNvSpPr/>
          <p:nvPr/>
        </p:nvSpPr>
        <p:spPr>
          <a:xfrm>
            <a:off x="10184235" y="5201761"/>
            <a:ext cx="1325443" cy="7544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Models</a:t>
            </a:r>
          </a:p>
        </p:txBody>
      </p:sp>
      <p:sp>
        <p:nvSpPr>
          <p:cNvPr id="31" name="Rounded Rectangle 30"/>
          <p:cNvSpPr/>
          <p:nvPr/>
        </p:nvSpPr>
        <p:spPr>
          <a:xfrm>
            <a:off x="4569136" y="5391678"/>
            <a:ext cx="967598" cy="374585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Extract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2" name="Cloud 31"/>
          <p:cNvSpPr/>
          <p:nvPr/>
        </p:nvSpPr>
        <p:spPr>
          <a:xfrm>
            <a:off x="213864" y="2361476"/>
            <a:ext cx="1434049" cy="857585"/>
          </a:xfrm>
          <a:prstGeom prst="cloud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/>
              <a:t>World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2028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873328" y="1305229"/>
            <a:ext cx="1371562" cy="4714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smtClean="0"/>
              <a:t>Infected NotRecorded</a:t>
            </a:r>
            <a:endParaRPr lang="en-US" sz="1600"/>
          </a:p>
        </p:txBody>
      </p:sp>
      <p:sp>
        <p:nvSpPr>
          <p:cNvPr id="4" name="Rectangle 3"/>
          <p:cNvSpPr/>
          <p:nvPr/>
        </p:nvSpPr>
        <p:spPr>
          <a:xfrm>
            <a:off x="3998304" y="1907246"/>
            <a:ext cx="1160550" cy="47143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smtClean="0"/>
              <a:t>Infected</a:t>
            </a:r>
          </a:p>
          <a:p>
            <a:pPr algn="ctr"/>
            <a:r>
              <a:rPr lang="en-US" sz="1600" smtClean="0"/>
              <a:t>Recovered</a:t>
            </a:r>
            <a:endParaRPr lang="en-US" sz="1600"/>
          </a:p>
        </p:txBody>
      </p:sp>
      <p:sp>
        <p:nvSpPr>
          <p:cNvPr id="5" name="Rectangle 4"/>
          <p:cNvSpPr/>
          <p:nvPr/>
        </p:nvSpPr>
        <p:spPr>
          <a:xfrm>
            <a:off x="4048490" y="3676263"/>
            <a:ext cx="1204131" cy="47143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smtClean="0"/>
              <a:t>Infected NotTested</a:t>
            </a:r>
            <a:endParaRPr lang="en-US" sz="1600"/>
          </a:p>
        </p:txBody>
      </p:sp>
      <p:sp>
        <p:nvSpPr>
          <p:cNvPr id="6" name="Rectangle 5"/>
          <p:cNvSpPr/>
          <p:nvPr/>
        </p:nvSpPr>
        <p:spPr>
          <a:xfrm>
            <a:off x="5488062" y="1909707"/>
            <a:ext cx="1325690" cy="47143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smtClean="0"/>
              <a:t>NotInfected</a:t>
            </a:r>
          </a:p>
          <a:p>
            <a:pPr algn="ctr"/>
            <a:r>
              <a:rPr lang="en-US" sz="1600" smtClean="0"/>
              <a:t>Recovered</a:t>
            </a:r>
            <a:endParaRPr lang="en-US" sz="1600"/>
          </a:p>
        </p:txBody>
      </p:sp>
      <p:sp>
        <p:nvSpPr>
          <p:cNvPr id="7" name="Rectangle 6"/>
          <p:cNvSpPr/>
          <p:nvPr/>
        </p:nvSpPr>
        <p:spPr>
          <a:xfrm>
            <a:off x="3597972" y="5598697"/>
            <a:ext cx="2584714" cy="281384"/>
          </a:xfrm>
          <a:prstGeom prst="rect">
            <a:avLst/>
          </a:prstGeom>
          <a:solidFill>
            <a:srgbClr val="FF99CC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smtClean="0"/>
              <a:t>Infected Infecting ToInfect</a:t>
            </a:r>
            <a:endParaRPr lang="en-US" sz="1600"/>
          </a:p>
        </p:txBody>
      </p:sp>
      <p:sp>
        <p:nvSpPr>
          <p:cNvPr id="8" name="Rectangle 7"/>
          <p:cNvSpPr/>
          <p:nvPr/>
        </p:nvSpPr>
        <p:spPr>
          <a:xfrm>
            <a:off x="3930458" y="719944"/>
            <a:ext cx="1183487" cy="4714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smtClean="0"/>
              <a:t>Infected </a:t>
            </a:r>
            <a:r>
              <a:rPr lang="en-US" sz="1600"/>
              <a:t>Recorded</a:t>
            </a:r>
          </a:p>
        </p:txBody>
      </p:sp>
      <p:sp>
        <p:nvSpPr>
          <p:cNvPr id="9" name="Rectangle 8"/>
          <p:cNvSpPr/>
          <p:nvPr/>
        </p:nvSpPr>
        <p:spPr>
          <a:xfrm>
            <a:off x="4030923" y="102718"/>
            <a:ext cx="1146789" cy="47143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smtClean="0"/>
              <a:t>Infected</a:t>
            </a:r>
            <a:endParaRPr lang="en-US" sz="1600"/>
          </a:p>
        </p:txBody>
      </p:sp>
      <p:sp>
        <p:nvSpPr>
          <p:cNvPr id="10" name="Rectangle 9"/>
          <p:cNvSpPr/>
          <p:nvPr/>
        </p:nvSpPr>
        <p:spPr>
          <a:xfrm>
            <a:off x="5410316" y="705199"/>
            <a:ext cx="1257745" cy="4714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smtClean="0"/>
              <a:t>NotInfected </a:t>
            </a:r>
            <a:r>
              <a:rPr lang="en-US" sz="1600"/>
              <a:t>Recorded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526405" y="3095001"/>
            <a:ext cx="1348627" cy="47143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smtClean="0"/>
              <a:t>NotInfected Tested</a:t>
            </a:r>
            <a:endParaRPr lang="en-US" sz="1600"/>
          </a:p>
        </p:txBody>
      </p:sp>
      <p:sp>
        <p:nvSpPr>
          <p:cNvPr id="14" name="Rectangle 13"/>
          <p:cNvSpPr/>
          <p:nvPr/>
        </p:nvSpPr>
        <p:spPr>
          <a:xfrm>
            <a:off x="5526405" y="3678724"/>
            <a:ext cx="1204131" cy="47143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smtClean="0"/>
              <a:t>NotInfected NotTested</a:t>
            </a:r>
            <a:endParaRPr lang="en-US" sz="1600"/>
          </a:p>
        </p:txBody>
      </p:sp>
      <p:sp>
        <p:nvSpPr>
          <p:cNvPr id="15" name="Rectangle 14"/>
          <p:cNvSpPr/>
          <p:nvPr/>
        </p:nvSpPr>
        <p:spPr>
          <a:xfrm>
            <a:off x="5460304" y="1307690"/>
            <a:ext cx="1392777" cy="4714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smtClean="0"/>
              <a:t>UnInfected NotRecorded</a:t>
            </a:r>
            <a:endParaRPr lang="en-US" sz="1600"/>
          </a:p>
        </p:txBody>
      </p:sp>
      <p:sp>
        <p:nvSpPr>
          <p:cNvPr id="16" name="Rectangle 15"/>
          <p:cNvSpPr/>
          <p:nvPr/>
        </p:nvSpPr>
        <p:spPr>
          <a:xfrm>
            <a:off x="5501465" y="105179"/>
            <a:ext cx="1146789" cy="47143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smtClean="0"/>
              <a:t>UnInfected</a:t>
            </a:r>
            <a:endParaRPr lang="en-US" sz="1600"/>
          </a:p>
        </p:txBody>
      </p:sp>
      <p:sp>
        <p:nvSpPr>
          <p:cNvPr id="17" name="Rectangle 16"/>
          <p:cNvSpPr/>
          <p:nvPr/>
        </p:nvSpPr>
        <p:spPr>
          <a:xfrm>
            <a:off x="7177193" y="1899875"/>
            <a:ext cx="1160550" cy="47143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smtClean="0"/>
              <a:t>Recovered</a:t>
            </a:r>
            <a:endParaRPr lang="en-US" sz="1600"/>
          </a:p>
        </p:txBody>
      </p:sp>
      <p:sp>
        <p:nvSpPr>
          <p:cNvPr id="18" name="Rectangle 17"/>
          <p:cNvSpPr/>
          <p:nvPr/>
        </p:nvSpPr>
        <p:spPr>
          <a:xfrm>
            <a:off x="7154407" y="695357"/>
            <a:ext cx="1223626" cy="4714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/>
              <a:t>Recorded</a:t>
            </a:r>
          </a:p>
        </p:txBody>
      </p:sp>
      <p:sp>
        <p:nvSpPr>
          <p:cNvPr id="19" name="Rectangle 18"/>
          <p:cNvSpPr/>
          <p:nvPr/>
        </p:nvSpPr>
        <p:spPr>
          <a:xfrm>
            <a:off x="7212905" y="3085169"/>
            <a:ext cx="1146789" cy="47143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smtClean="0"/>
              <a:t>Tested</a:t>
            </a:r>
            <a:endParaRPr lang="en-US" sz="1600"/>
          </a:p>
        </p:txBody>
      </p:sp>
      <p:sp>
        <p:nvSpPr>
          <p:cNvPr id="20" name="Rectangle 19"/>
          <p:cNvSpPr/>
          <p:nvPr/>
        </p:nvSpPr>
        <p:spPr>
          <a:xfrm>
            <a:off x="7227379" y="3668892"/>
            <a:ext cx="1204131" cy="47143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smtClean="0"/>
              <a:t>NotTested</a:t>
            </a:r>
            <a:endParaRPr lang="en-US" sz="1600"/>
          </a:p>
        </p:txBody>
      </p:sp>
      <p:sp>
        <p:nvSpPr>
          <p:cNvPr id="21" name="Rectangle 20"/>
          <p:cNvSpPr/>
          <p:nvPr/>
        </p:nvSpPr>
        <p:spPr>
          <a:xfrm>
            <a:off x="7198310" y="1297859"/>
            <a:ext cx="1377867" cy="4714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smtClean="0"/>
              <a:t>NotRecorded</a:t>
            </a:r>
            <a:endParaRPr lang="en-US" sz="1600"/>
          </a:p>
        </p:txBody>
      </p:sp>
      <p:sp>
        <p:nvSpPr>
          <p:cNvPr id="22" name="Rectangle 21"/>
          <p:cNvSpPr/>
          <p:nvPr/>
        </p:nvSpPr>
        <p:spPr>
          <a:xfrm>
            <a:off x="7202439" y="95347"/>
            <a:ext cx="1146789" cy="47143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smtClean="0"/>
              <a:t>Population</a:t>
            </a:r>
            <a:endParaRPr lang="en-US" sz="1600"/>
          </a:p>
        </p:txBody>
      </p:sp>
      <p:sp>
        <p:nvSpPr>
          <p:cNvPr id="23" name="Rectangle 22"/>
          <p:cNvSpPr/>
          <p:nvPr/>
        </p:nvSpPr>
        <p:spPr>
          <a:xfrm>
            <a:off x="8964844" y="78131"/>
            <a:ext cx="1146789" cy="47143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smtClean="0"/>
              <a:t>Exposed</a:t>
            </a:r>
            <a:endParaRPr lang="en-US" sz="1600"/>
          </a:p>
        </p:txBody>
      </p:sp>
      <p:sp>
        <p:nvSpPr>
          <p:cNvPr id="24" name="Rectangle 23"/>
          <p:cNvSpPr/>
          <p:nvPr/>
        </p:nvSpPr>
        <p:spPr>
          <a:xfrm>
            <a:off x="10579802" y="78132"/>
            <a:ext cx="1146789" cy="47143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smtClean="0"/>
              <a:t>UnExposed</a:t>
            </a:r>
            <a:endParaRPr lang="en-US" sz="1600"/>
          </a:p>
        </p:txBody>
      </p:sp>
      <p:sp>
        <p:nvSpPr>
          <p:cNvPr id="25" name="Rectangle 24"/>
          <p:cNvSpPr/>
          <p:nvPr/>
        </p:nvSpPr>
        <p:spPr>
          <a:xfrm>
            <a:off x="8891823" y="1280642"/>
            <a:ext cx="1419720" cy="4714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smtClean="0"/>
              <a:t>Exposed NotRecorded</a:t>
            </a:r>
            <a:endParaRPr lang="en-US" sz="1600"/>
          </a:p>
        </p:txBody>
      </p:sp>
      <p:sp>
        <p:nvSpPr>
          <p:cNvPr id="26" name="Rectangle 25"/>
          <p:cNvSpPr/>
          <p:nvPr/>
        </p:nvSpPr>
        <p:spPr>
          <a:xfrm>
            <a:off x="8864379" y="695357"/>
            <a:ext cx="1183487" cy="4714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smtClean="0"/>
              <a:t>Exposed</a:t>
            </a:r>
          </a:p>
          <a:p>
            <a:pPr algn="ctr"/>
            <a:r>
              <a:rPr lang="en-US" sz="1600"/>
              <a:t>Recorded</a:t>
            </a:r>
          </a:p>
        </p:txBody>
      </p:sp>
      <p:sp>
        <p:nvSpPr>
          <p:cNvPr id="27" name="Rectangle 26"/>
          <p:cNvSpPr/>
          <p:nvPr/>
        </p:nvSpPr>
        <p:spPr>
          <a:xfrm>
            <a:off x="10508688" y="678151"/>
            <a:ext cx="1249997" cy="4714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smtClean="0"/>
              <a:t>NotExposed </a:t>
            </a:r>
            <a:r>
              <a:rPr lang="en-US" sz="1600"/>
              <a:t>Recorded</a:t>
            </a:r>
          </a:p>
        </p:txBody>
      </p:sp>
      <p:sp>
        <p:nvSpPr>
          <p:cNvPr id="28" name="Rectangle 27"/>
          <p:cNvSpPr/>
          <p:nvPr/>
        </p:nvSpPr>
        <p:spPr>
          <a:xfrm>
            <a:off x="10602796" y="1280642"/>
            <a:ext cx="1387614" cy="4714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smtClean="0"/>
              <a:t>NotExposed NotRecorded</a:t>
            </a:r>
            <a:endParaRPr lang="en-US" sz="1600"/>
          </a:p>
        </p:txBody>
      </p:sp>
      <p:sp>
        <p:nvSpPr>
          <p:cNvPr id="29" name="Rectangle 28"/>
          <p:cNvSpPr/>
          <p:nvPr/>
        </p:nvSpPr>
        <p:spPr>
          <a:xfrm>
            <a:off x="3873328" y="2516188"/>
            <a:ext cx="1390335" cy="47143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smtClean="0"/>
              <a:t>Infected</a:t>
            </a:r>
          </a:p>
          <a:p>
            <a:pPr algn="ctr"/>
            <a:r>
              <a:rPr lang="en-US" sz="1600" smtClean="0"/>
              <a:t>NotRecovered</a:t>
            </a:r>
            <a:endParaRPr lang="en-US" sz="1600"/>
          </a:p>
        </p:txBody>
      </p:sp>
      <p:sp>
        <p:nvSpPr>
          <p:cNvPr id="30" name="Rectangle 29"/>
          <p:cNvSpPr/>
          <p:nvPr/>
        </p:nvSpPr>
        <p:spPr>
          <a:xfrm>
            <a:off x="5526405" y="2518649"/>
            <a:ext cx="1417432" cy="47143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smtClean="0"/>
              <a:t>NotInfected</a:t>
            </a:r>
          </a:p>
          <a:p>
            <a:pPr algn="ctr"/>
            <a:r>
              <a:rPr lang="en-US" sz="1600" smtClean="0"/>
              <a:t>NotRecovered</a:t>
            </a:r>
            <a:endParaRPr lang="en-US" sz="1600"/>
          </a:p>
        </p:txBody>
      </p:sp>
      <p:sp>
        <p:nvSpPr>
          <p:cNvPr id="31" name="Rectangle 30"/>
          <p:cNvSpPr/>
          <p:nvPr/>
        </p:nvSpPr>
        <p:spPr>
          <a:xfrm>
            <a:off x="7206579" y="2508817"/>
            <a:ext cx="1369598" cy="47143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smtClean="0"/>
              <a:t>NotRecovered</a:t>
            </a:r>
            <a:endParaRPr lang="en-US" sz="1600"/>
          </a:p>
        </p:txBody>
      </p:sp>
      <p:sp>
        <p:nvSpPr>
          <p:cNvPr id="32" name="Rectangle 31"/>
          <p:cNvSpPr/>
          <p:nvPr/>
        </p:nvSpPr>
        <p:spPr>
          <a:xfrm>
            <a:off x="8951887" y="1929362"/>
            <a:ext cx="1160550" cy="47143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/>
              <a:t>Exposed </a:t>
            </a:r>
            <a:r>
              <a:rPr lang="en-US" sz="1600" smtClean="0"/>
              <a:t>Recovered</a:t>
            </a:r>
            <a:endParaRPr lang="en-US" sz="1600"/>
          </a:p>
        </p:txBody>
      </p:sp>
      <p:sp>
        <p:nvSpPr>
          <p:cNvPr id="33" name="Rectangle 32"/>
          <p:cNvSpPr/>
          <p:nvPr/>
        </p:nvSpPr>
        <p:spPr>
          <a:xfrm>
            <a:off x="9002073" y="3698379"/>
            <a:ext cx="1204131" cy="47143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/>
              <a:t>Exposed</a:t>
            </a:r>
            <a:r>
              <a:rPr lang="en-US" sz="1600" smtClean="0"/>
              <a:t> NotTested</a:t>
            </a:r>
            <a:endParaRPr lang="en-US" sz="1600"/>
          </a:p>
        </p:txBody>
      </p:sp>
      <p:sp>
        <p:nvSpPr>
          <p:cNvPr id="34" name="Rectangle 33"/>
          <p:cNvSpPr/>
          <p:nvPr/>
        </p:nvSpPr>
        <p:spPr>
          <a:xfrm>
            <a:off x="10613548" y="1929362"/>
            <a:ext cx="1160550" cy="47143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/>
              <a:t>UnExposed</a:t>
            </a:r>
          </a:p>
          <a:p>
            <a:pPr algn="ctr"/>
            <a:r>
              <a:rPr lang="en-US" sz="1600" smtClean="0"/>
              <a:t>Recovered</a:t>
            </a:r>
            <a:endParaRPr lang="en-US" sz="1600"/>
          </a:p>
        </p:txBody>
      </p:sp>
      <p:sp>
        <p:nvSpPr>
          <p:cNvPr id="35" name="Rectangle 34"/>
          <p:cNvSpPr/>
          <p:nvPr/>
        </p:nvSpPr>
        <p:spPr>
          <a:xfrm>
            <a:off x="8987599" y="3114656"/>
            <a:ext cx="1146789" cy="47143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/>
              <a:t>Exposed </a:t>
            </a:r>
            <a:r>
              <a:rPr lang="en-US" sz="1600" smtClean="0"/>
              <a:t>Tested</a:t>
            </a:r>
            <a:endParaRPr lang="en-US" sz="1600"/>
          </a:p>
        </p:txBody>
      </p:sp>
      <p:sp>
        <p:nvSpPr>
          <p:cNvPr id="36" name="Rectangle 35"/>
          <p:cNvSpPr/>
          <p:nvPr/>
        </p:nvSpPr>
        <p:spPr>
          <a:xfrm>
            <a:off x="10663735" y="3114656"/>
            <a:ext cx="1348626" cy="47143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smtClean="0"/>
              <a:t>NotExposed</a:t>
            </a:r>
            <a:endParaRPr lang="en-US" sz="1600"/>
          </a:p>
          <a:p>
            <a:pPr algn="ctr"/>
            <a:r>
              <a:rPr lang="en-US" sz="1600" smtClean="0"/>
              <a:t> Tested</a:t>
            </a:r>
            <a:endParaRPr lang="en-US" sz="1600"/>
          </a:p>
        </p:txBody>
      </p:sp>
      <p:sp>
        <p:nvSpPr>
          <p:cNvPr id="37" name="Rectangle 36"/>
          <p:cNvSpPr/>
          <p:nvPr/>
        </p:nvSpPr>
        <p:spPr>
          <a:xfrm>
            <a:off x="10673604" y="3698379"/>
            <a:ext cx="1341746" cy="47143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smtClean="0"/>
              <a:t>NotExposed</a:t>
            </a:r>
            <a:endParaRPr lang="en-US" sz="1600"/>
          </a:p>
          <a:p>
            <a:pPr algn="ctr"/>
            <a:r>
              <a:rPr lang="en-US" sz="1600" smtClean="0"/>
              <a:t> NotTested</a:t>
            </a:r>
            <a:endParaRPr lang="en-US" sz="1600"/>
          </a:p>
        </p:txBody>
      </p:sp>
      <p:sp>
        <p:nvSpPr>
          <p:cNvPr id="38" name="Rectangle 37"/>
          <p:cNvSpPr/>
          <p:nvPr/>
        </p:nvSpPr>
        <p:spPr>
          <a:xfrm>
            <a:off x="8978313" y="2538304"/>
            <a:ext cx="1428904" cy="47143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/>
              <a:t>Exposed </a:t>
            </a:r>
            <a:r>
              <a:rPr lang="en-US" sz="1600" smtClean="0"/>
              <a:t>NotRecovered</a:t>
            </a:r>
            <a:endParaRPr lang="en-US" sz="1600"/>
          </a:p>
        </p:txBody>
      </p:sp>
      <p:sp>
        <p:nvSpPr>
          <p:cNvPr id="39" name="Rectangle 38"/>
          <p:cNvSpPr/>
          <p:nvPr/>
        </p:nvSpPr>
        <p:spPr>
          <a:xfrm>
            <a:off x="10537497" y="2538304"/>
            <a:ext cx="1535083" cy="50585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smtClean="0"/>
              <a:t>NotExposed</a:t>
            </a:r>
            <a:endParaRPr lang="en-US" sz="1600"/>
          </a:p>
          <a:p>
            <a:pPr algn="ctr"/>
            <a:r>
              <a:rPr lang="en-US" smtClean="0"/>
              <a:t>NotRecovered</a:t>
            </a:r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199743" y="95347"/>
            <a:ext cx="1146789" cy="47143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smtClean="0"/>
              <a:t>Infectious</a:t>
            </a:r>
            <a:endParaRPr lang="en-US" sz="1600"/>
          </a:p>
        </p:txBody>
      </p:sp>
      <p:sp>
        <p:nvSpPr>
          <p:cNvPr id="41" name="Rectangle 40"/>
          <p:cNvSpPr/>
          <p:nvPr/>
        </p:nvSpPr>
        <p:spPr>
          <a:xfrm>
            <a:off x="142613" y="1297858"/>
            <a:ext cx="1371562" cy="4714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smtClean="0"/>
              <a:t>Infectious NotRecorded</a:t>
            </a:r>
            <a:endParaRPr lang="en-US" sz="1600"/>
          </a:p>
        </p:txBody>
      </p:sp>
      <p:sp>
        <p:nvSpPr>
          <p:cNvPr id="42" name="Rectangle 41"/>
          <p:cNvSpPr/>
          <p:nvPr/>
        </p:nvSpPr>
        <p:spPr>
          <a:xfrm>
            <a:off x="267589" y="1899875"/>
            <a:ext cx="1160550" cy="47143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/>
              <a:t>Infectious</a:t>
            </a:r>
            <a:endParaRPr lang="en-US" sz="1600" smtClean="0"/>
          </a:p>
          <a:p>
            <a:pPr algn="ctr"/>
            <a:r>
              <a:rPr lang="en-US" sz="1600" smtClean="0"/>
              <a:t>Recovered</a:t>
            </a:r>
            <a:endParaRPr lang="en-US" sz="1600"/>
          </a:p>
        </p:txBody>
      </p:sp>
      <p:sp>
        <p:nvSpPr>
          <p:cNvPr id="43" name="Rectangle 42"/>
          <p:cNvSpPr/>
          <p:nvPr/>
        </p:nvSpPr>
        <p:spPr>
          <a:xfrm>
            <a:off x="317775" y="3668892"/>
            <a:ext cx="1204131" cy="47143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/>
              <a:t>Infectious </a:t>
            </a:r>
            <a:r>
              <a:rPr lang="en-US" sz="1600" smtClean="0"/>
              <a:t>NotTested</a:t>
            </a:r>
            <a:endParaRPr lang="en-US" sz="1600"/>
          </a:p>
        </p:txBody>
      </p:sp>
      <p:sp>
        <p:nvSpPr>
          <p:cNvPr id="44" name="Rectangle 43"/>
          <p:cNvSpPr/>
          <p:nvPr/>
        </p:nvSpPr>
        <p:spPr>
          <a:xfrm>
            <a:off x="303301" y="3085169"/>
            <a:ext cx="1146789" cy="47143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/>
              <a:t>Infectious </a:t>
            </a:r>
            <a:r>
              <a:rPr lang="en-US" sz="1600" smtClean="0"/>
              <a:t>Tested</a:t>
            </a:r>
            <a:endParaRPr lang="en-US" sz="1600"/>
          </a:p>
        </p:txBody>
      </p:sp>
      <p:sp>
        <p:nvSpPr>
          <p:cNvPr id="45" name="Rectangle 44"/>
          <p:cNvSpPr/>
          <p:nvPr/>
        </p:nvSpPr>
        <p:spPr>
          <a:xfrm>
            <a:off x="199743" y="712573"/>
            <a:ext cx="1183487" cy="4714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smtClean="0"/>
              <a:t>Infectious </a:t>
            </a:r>
            <a:r>
              <a:rPr lang="en-US" sz="1600"/>
              <a:t>Recorded</a:t>
            </a:r>
          </a:p>
        </p:txBody>
      </p:sp>
      <p:sp>
        <p:nvSpPr>
          <p:cNvPr id="46" name="Rectangle 45"/>
          <p:cNvSpPr/>
          <p:nvPr/>
        </p:nvSpPr>
        <p:spPr>
          <a:xfrm>
            <a:off x="142613" y="2508817"/>
            <a:ext cx="1477066" cy="47143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/>
              <a:t>Infectious</a:t>
            </a:r>
            <a:endParaRPr lang="en-US" sz="1600" smtClean="0"/>
          </a:p>
          <a:p>
            <a:pPr algn="ctr"/>
            <a:r>
              <a:rPr lang="en-US" sz="1600" smtClean="0"/>
              <a:t>NotRecovered</a:t>
            </a:r>
            <a:endParaRPr lang="en-US" sz="1600"/>
          </a:p>
        </p:txBody>
      </p:sp>
      <p:sp>
        <p:nvSpPr>
          <p:cNvPr id="52" name="Rectangle 51"/>
          <p:cNvSpPr/>
          <p:nvPr/>
        </p:nvSpPr>
        <p:spPr>
          <a:xfrm>
            <a:off x="1924024" y="95347"/>
            <a:ext cx="1403377" cy="47143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smtClean="0"/>
              <a:t>NotInfectious</a:t>
            </a:r>
            <a:endParaRPr lang="en-US" sz="1600"/>
          </a:p>
        </p:txBody>
      </p:sp>
      <p:sp>
        <p:nvSpPr>
          <p:cNvPr id="53" name="Rectangle 52"/>
          <p:cNvSpPr/>
          <p:nvPr/>
        </p:nvSpPr>
        <p:spPr>
          <a:xfrm>
            <a:off x="1848493" y="1297858"/>
            <a:ext cx="1371562" cy="4714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/>
              <a:t>NotInfectious</a:t>
            </a:r>
          </a:p>
          <a:p>
            <a:pPr algn="ctr"/>
            <a:r>
              <a:rPr lang="en-US" sz="1600" smtClean="0"/>
              <a:t> NotRecorded</a:t>
            </a:r>
            <a:endParaRPr lang="en-US" sz="1600"/>
          </a:p>
        </p:txBody>
      </p:sp>
      <p:sp>
        <p:nvSpPr>
          <p:cNvPr id="54" name="Rectangle 53"/>
          <p:cNvSpPr/>
          <p:nvPr/>
        </p:nvSpPr>
        <p:spPr>
          <a:xfrm>
            <a:off x="1988808" y="1899875"/>
            <a:ext cx="1374439" cy="47143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/>
              <a:t>NotInfectious</a:t>
            </a:r>
          </a:p>
          <a:p>
            <a:pPr algn="ctr"/>
            <a:r>
              <a:rPr lang="en-US" sz="1600" smtClean="0"/>
              <a:t>Recovered</a:t>
            </a:r>
            <a:endParaRPr lang="en-US" sz="1600"/>
          </a:p>
        </p:txBody>
      </p:sp>
      <p:sp>
        <p:nvSpPr>
          <p:cNvPr id="55" name="Rectangle 54"/>
          <p:cNvSpPr/>
          <p:nvPr/>
        </p:nvSpPr>
        <p:spPr>
          <a:xfrm>
            <a:off x="2084187" y="3668892"/>
            <a:ext cx="1379587" cy="47143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/>
              <a:t>NotInfectious</a:t>
            </a:r>
          </a:p>
          <a:p>
            <a:pPr algn="ctr"/>
            <a:r>
              <a:rPr lang="en-US" sz="1600" smtClean="0"/>
              <a:t> NotTested</a:t>
            </a:r>
            <a:endParaRPr lang="en-US" sz="1600"/>
          </a:p>
        </p:txBody>
      </p:sp>
      <p:sp>
        <p:nvSpPr>
          <p:cNvPr id="56" name="Rectangle 55"/>
          <p:cNvSpPr/>
          <p:nvPr/>
        </p:nvSpPr>
        <p:spPr>
          <a:xfrm>
            <a:off x="2027152" y="3085169"/>
            <a:ext cx="1397376" cy="47143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/>
              <a:t>NotInfectious</a:t>
            </a:r>
          </a:p>
          <a:p>
            <a:pPr algn="ctr"/>
            <a:r>
              <a:rPr lang="en-US" sz="1600" smtClean="0"/>
              <a:t> Tested</a:t>
            </a:r>
            <a:endParaRPr lang="en-US" sz="1600"/>
          </a:p>
        </p:txBody>
      </p:sp>
      <p:sp>
        <p:nvSpPr>
          <p:cNvPr id="57" name="Rectangle 56"/>
          <p:cNvSpPr/>
          <p:nvPr/>
        </p:nvSpPr>
        <p:spPr>
          <a:xfrm>
            <a:off x="1917713" y="712573"/>
            <a:ext cx="1352071" cy="4714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/>
              <a:t>NotInfectious</a:t>
            </a:r>
          </a:p>
          <a:p>
            <a:pPr algn="ctr"/>
            <a:r>
              <a:rPr lang="en-US" sz="1600" smtClean="0"/>
              <a:t> </a:t>
            </a:r>
            <a:r>
              <a:rPr lang="en-US" sz="1600"/>
              <a:t>Recorded</a:t>
            </a:r>
          </a:p>
        </p:txBody>
      </p:sp>
      <p:sp>
        <p:nvSpPr>
          <p:cNvPr id="58" name="Rectangle 57"/>
          <p:cNvSpPr/>
          <p:nvPr/>
        </p:nvSpPr>
        <p:spPr>
          <a:xfrm>
            <a:off x="1954201" y="2508817"/>
            <a:ext cx="1477066" cy="47143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/>
              <a:t>NotInfectious</a:t>
            </a:r>
          </a:p>
          <a:p>
            <a:pPr algn="ctr"/>
            <a:r>
              <a:rPr lang="en-US" sz="1600" smtClean="0"/>
              <a:t>NotRecovered</a:t>
            </a:r>
            <a:endParaRPr lang="en-US" sz="1600"/>
          </a:p>
        </p:txBody>
      </p:sp>
      <p:sp>
        <p:nvSpPr>
          <p:cNvPr id="59" name="Rectangle 58"/>
          <p:cNvSpPr/>
          <p:nvPr/>
        </p:nvSpPr>
        <p:spPr>
          <a:xfrm>
            <a:off x="4010146" y="4873196"/>
            <a:ext cx="1204131" cy="47143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smtClean="0"/>
              <a:t>Infected NotTestable</a:t>
            </a:r>
            <a:endParaRPr lang="en-US" sz="1600"/>
          </a:p>
        </p:txBody>
      </p:sp>
      <p:sp>
        <p:nvSpPr>
          <p:cNvPr id="60" name="Rectangle 59"/>
          <p:cNvSpPr/>
          <p:nvPr/>
        </p:nvSpPr>
        <p:spPr>
          <a:xfrm>
            <a:off x="3995672" y="4289473"/>
            <a:ext cx="1146789" cy="47143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smtClean="0"/>
              <a:t>Infected </a:t>
            </a:r>
            <a:r>
              <a:rPr lang="en-US" sz="1600"/>
              <a:t>Testable</a:t>
            </a:r>
          </a:p>
        </p:txBody>
      </p:sp>
      <p:sp>
        <p:nvSpPr>
          <p:cNvPr id="61" name="Rectangle 60"/>
          <p:cNvSpPr/>
          <p:nvPr/>
        </p:nvSpPr>
        <p:spPr>
          <a:xfrm>
            <a:off x="5488061" y="4291934"/>
            <a:ext cx="1348627" cy="47143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smtClean="0"/>
              <a:t>NotInfected </a:t>
            </a:r>
            <a:r>
              <a:rPr lang="en-US" sz="1600"/>
              <a:t>Testable</a:t>
            </a:r>
          </a:p>
        </p:txBody>
      </p:sp>
      <p:sp>
        <p:nvSpPr>
          <p:cNvPr id="62" name="Rectangle 61"/>
          <p:cNvSpPr/>
          <p:nvPr/>
        </p:nvSpPr>
        <p:spPr>
          <a:xfrm>
            <a:off x="5488061" y="4875657"/>
            <a:ext cx="1204131" cy="47143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smtClean="0"/>
              <a:t>NotInfected NotTestable</a:t>
            </a:r>
            <a:endParaRPr lang="en-US" sz="1600"/>
          </a:p>
        </p:txBody>
      </p:sp>
      <p:sp>
        <p:nvSpPr>
          <p:cNvPr id="63" name="Rectangle 62"/>
          <p:cNvSpPr/>
          <p:nvPr/>
        </p:nvSpPr>
        <p:spPr>
          <a:xfrm>
            <a:off x="7174561" y="4282102"/>
            <a:ext cx="1146789" cy="47143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/>
              <a:t>Testable</a:t>
            </a:r>
          </a:p>
        </p:txBody>
      </p:sp>
      <p:sp>
        <p:nvSpPr>
          <p:cNvPr id="64" name="Rectangle 63"/>
          <p:cNvSpPr/>
          <p:nvPr/>
        </p:nvSpPr>
        <p:spPr>
          <a:xfrm>
            <a:off x="7189035" y="4865825"/>
            <a:ext cx="1204131" cy="47143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/>
              <a:t>NotTestable</a:t>
            </a:r>
          </a:p>
        </p:txBody>
      </p:sp>
      <p:sp>
        <p:nvSpPr>
          <p:cNvPr id="65" name="Rectangle 64"/>
          <p:cNvSpPr/>
          <p:nvPr/>
        </p:nvSpPr>
        <p:spPr>
          <a:xfrm>
            <a:off x="8963729" y="4895312"/>
            <a:ext cx="1204131" cy="47143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/>
              <a:t>Exposed</a:t>
            </a:r>
            <a:r>
              <a:rPr lang="en-US" sz="1600" smtClean="0"/>
              <a:t> NotTestable</a:t>
            </a:r>
            <a:endParaRPr lang="en-US" sz="1600"/>
          </a:p>
        </p:txBody>
      </p:sp>
      <p:sp>
        <p:nvSpPr>
          <p:cNvPr id="66" name="Rectangle 65"/>
          <p:cNvSpPr/>
          <p:nvPr/>
        </p:nvSpPr>
        <p:spPr>
          <a:xfrm>
            <a:off x="8949255" y="4311589"/>
            <a:ext cx="1146789" cy="47143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/>
              <a:t>Exposed Testable</a:t>
            </a:r>
          </a:p>
        </p:txBody>
      </p:sp>
      <p:sp>
        <p:nvSpPr>
          <p:cNvPr id="67" name="Rectangle 66"/>
          <p:cNvSpPr/>
          <p:nvPr/>
        </p:nvSpPr>
        <p:spPr>
          <a:xfrm>
            <a:off x="10625391" y="4311589"/>
            <a:ext cx="1348626" cy="47143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smtClean="0"/>
              <a:t>NotExposed</a:t>
            </a:r>
            <a:endParaRPr lang="en-US" sz="1600"/>
          </a:p>
          <a:p>
            <a:pPr algn="ctr"/>
            <a:r>
              <a:rPr lang="en-US" sz="1600" smtClean="0"/>
              <a:t> </a:t>
            </a:r>
            <a:r>
              <a:rPr lang="en-US" sz="1600"/>
              <a:t>Testable</a:t>
            </a:r>
          </a:p>
        </p:txBody>
      </p:sp>
      <p:sp>
        <p:nvSpPr>
          <p:cNvPr id="68" name="Rectangle 67"/>
          <p:cNvSpPr/>
          <p:nvPr/>
        </p:nvSpPr>
        <p:spPr>
          <a:xfrm>
            <a:off x="10635260" y="4895312"/>
            <a:ext cx="1341746" cy="47143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smtClean="0"/>
              <a:t>NotExposed</a:t>
            </a:r>
            <a:endParaRPr lang="en-US" sz="1600"/>
          </a:p>
          <a:p>
            <a:pPr algn="ctr"/>
            <a:r>
              <a:rPr lang="en-US" sz="1600" smtClean="0"/>
              <a:t> NotTestable</a:t>
            </a:r>
            <a:endParaRPr lang="en-US" sz="1600"/>
          </a:p>
        </p:txBody>
      </p:sp>
      <p:sp>
        <p:nvSpPr>
          <p:cNvPr id="69" name="Rectangle 68"/>
          <p:cNvSpPr/>
          <p:nvPr/>
        </p:nvSpPr>
        <p:spPr>
          <a:xfrm>
            <a:off x="279431" y="4865825"/>
            <a:ext cx="1269569" cy="47143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/>
              <a:t>Infectious </a:t>
            </a:r>
            <a:r>
              <a:rPr lang="en-US" sz="1600" smtClean="0"/>
              <a:t>NotTestable</a:t>
            </a:r>
            <a:endParaRPr lang="en-US" sz="1600"/>
          </a:p>
        </p:txBody>
      </p:sp>
      <p:sp>
        <p:nvSpPr>
          <p:cNvPr id="70" name="Rectangle 69"/>
          <p:cNvSpPr/>
          <p:nvPr/>
        </p:nvSpPr>
        <p:spPr>
          <a:xfrm>
            <a:off x="264957" y="4282102"/>
            <a:ext cx="1146789" cy="47143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/>
              <a:t>Infectious </a:t>
            </a:r>
            <a:r>
              <a:rPr lang="en-US" sz="1600" smtClean="0"/>
              <a:t>Testable</a:t>
            </a:r>
            <a:endParaRPr lang="en-US" sz="1600"/>
          </a:p>
        </p:txBody>
      </p:sp>
      <p:sp>
        <p:nvSpPr>
          <p:cNvPr id="71" name="Rectangle 70"/>
          <p:cNvSpPr/>
          <p:nvPr/>
        </p:nvSpPr>
        <p:spPr>
          <a:xfrm>
            <a:off x="2045843" y="4865825"/>
            <a:ext cx="1379587" cy="47143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/>
              <a:t>NotInfectious</a:t>
            </a:r>
          </a:p>
          <a:p>
            <a:pPr algn="ctr"/>
            <a:r>
              <a:rPr lang="en-US" sz="1600" smtClean="0"/>
              <a:t> NotTestable</a:t>
            </a:r>
            <a:endParaRPr lang="en-US" sz="1600"/>
          </a:p>
        </p:txBody>
      </p:sp>
      <p:sp>
        <p:nvSpPr>
          <p:cNvPr id="72" name="Rectangle 71"/>
          <p:cNvSpPr/>
          <p:nvPr/>
        </p:nvSpPr>
        <p:spPr>
          <a:xfrm>
            <a:off x="1988808" y="4282102"/>
            <a:ext cx="1397376" cy="47143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/>
              <a:t>NotInfectious</a:t>
            </a:r>
          </a:p>
          <a:p>
            <a:pPr algn="ctr"/>
            <a:r>
              <a:rPr lang="en-US" sz="1600" smtClean="0"/>
              <a:t> </a:t>
            </a:r>
            <a:r>
              <a:rPr lang="en-US" sz="1600"/>
              <a:t>Testable</a:t>
            </a:r>
          </a:p>
        </p:txBody>
      </p:sp>
      <p:sp>
        <p:nvSpPr>
          <p:cNvPr id="73" name="Rectangle 72"/>
          <p:cNvSpPr/>
          <p:nvPr/>
        </p:nvSpPr>
        <p:spPr>
          <a:xfrm>
            <a:off x="324854" y="5591326"/>
            <a:ext cx="1873062" cy="272580"/>
          </a:xfrm>
          <a:prstGeom prst="rect">
            <a:avLst/>
          </a:prstGeom>
          <a:solidFill>
            <a:srgbClr val="FF99CC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smtClean="0"/>
              <a:t>Past Present Future</a:t>
            </a:r>
            <a:endParaRPr lang="en-US" sz="1600" b="1"/>
          </a:p>
        </p:txBody>
      </p:sp>
      <p:sp>
        <p:nvSpPr>
          <p:cNvPr id="74" name="Rectangle 73"/>
          <p:cNvSpPr/>
          <p:nvPr/>
        </p:nvSpPr>
        <p:spPr>
          <a:xfrm>
            <a:off x="317774" y="5981684"/>
            <a:ext cx="2777763" cy="272580"/>
          </a:xfrm>
          <a:prstGeom prst="rect">
            <a:avLst/>
          </a:prstGeom>
          <a:solidFill>
            <a:srgbClr val="FF99CC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smtClean="0"/>
              <a:t>Recorded Recording ToRecord</a:t>
            </a:r>
            <a:endParaRPr lang="en-US" sz="1600"/>
          </a:p>
        </p:txBody>
      </p:sp>
      <p:sp>
        <p:nvSpPr>
          <p:cNvPr id="75" name="Rectangle 74"/>
          <p:cNvSpPr/>
          <p:nvPr/>
        </p:nvSpPr>
        <p:spPr>
          <a:xfrm>
            <a:off x="324854" y="6366530"/>
            <a:ext cx="2133120" cy="272580"/>
          </a:xfrm>
          <a:prstGeom prst="rect">
            <a:avLst/>
          </a:prstGeom>
          <a:solidFill>
            <a:srgbClr val="FF99CC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smtClean="0"/>
              <a:t>Tested Testing ToTest</a:t>
            </a:r>
            <a:endParaRPr lang="en-US" sz="1600"/>
          </a:p>
        </p:txBody>
      </p:sp>
      <p:sp>
        <p:nvSpPr>
          <p:cNvPr id="76" name="Rectangle 75"/>
          <p:cNvSpPr/>
          <p:nvPr/>
        </p:nvSpPr>
        <p:spPr>
          <a:xfrm>
            <a:off x="4048500" y="3110794"/>
            <a:ext cx="1146789" cy="47143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smtClean="0"/>
              <a:t>Infected Tested</a:t>
            </a:r>
            <a:endParaRPr lang="en-US" sz="1600"/>
          </a:p>
        </p:txBody>
      </p:sp>
      <p:sp>
        <p:nvSpPr>
          <p:cNvPr id="77" name="Rectangle 76"/>
          <p:cNvSpPr/>
          <p:nvPr/>
        </p:nvSpPr>
        <p:spPr>
          <a:xfrm>
            <a:off x="3597972" y="6030020"/>
            <a:ext cx="2584714" cy="336510"/>
          </a:xfrm>
          <a:prstGeom prst="rect">
            <a:avLst/>
          </a:prstGeom>
          <a:solidFill>
            <a:srgbClr val="FF99CC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smtClean="0"/>
              <a:t>Exposed Exposing ToExpose</a:t>
            </a:r>
            <a:endParaRPr lang="en-US" sz="1600"/>
          </a:p>
        </p:txBody>
      </p:sp>
      <p:sp>
        <p:nvSpPr>
          <p:cNvPr id="78" name="Rectangle 77"/>
          <p:cNvSpPr/>
          <p:nvPr/>
        </p:nvSpPr>
        <p:spPr>
          <a:xfrm>
            <a:off x="3597972" y="6459120"/>
            <a:ext cx="3132564" cy="336510"/>
          </a:xfrm>
          <a:prstGeom prst="rect">
            <a:avLst/>
          </a:prstGeom>
          <a:solidFill>
            <a:srgbClr val="FF99CC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smtClean="0"/>
              <a:t>Recovered Recovering ToRecovere</a:t>
            </a:r>
            <a:endParaRPr lang="en-US" sz="1600"/>
          </a:p>
        </p:txBody>
      </p:sp>
      <p:sp>
        <p:nvSpPr>
          <p:cNvPr id="79" name="Rectangle 78"/>
          <p:cNvSpPr/>
          <p:nvPr/>
        </p:nvSpPr>
        <p:spPr>
          <a:xfrm>
            <a:off x="6937653" y="5603801"/>
            <a:ext cx="3230207" cy="281384"/>
          </a:xfrm>
          <a:prstGeom prst="rect">
            <a:avLst/>
          </a:prstGeom>
          <a:solidFill>
            <a:srgbClr val="FF99CC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smtClean="0"/>
              <a:t>Infectabled Infectable ToInfectable</a:t>
            </a:r>
            <a:endParaRPr lang="en-US" sz="1600"/>
          </a:p>
        </p:txBody>
      </p:sp>
      <p:sp>
        <p:nvSpPr>
          <p:cNvPr id="81" name="Rectangle 80"/>
          <p:cNvSpPr/>
          <p:nvPr/>
        </p:nvSpPr>
        <p:spPr>
          <a:xfrm>
            <a:off x="6937653" y="6030020"/>
            <a:ext cx="3350470" cy="281384"/>
          </a:xfrm>
          <a:prstGeom prst="rect">
            <a:avLst/>
          </a:prstGeom>
          <a:solidFill>
            <a:srgbClr val="FF99CC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smtClean="0"/>
              <a:t>Detected Detecting ToDetect</a:t>
            </a:r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7038090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657343" y="1190458"/>
            <a:ext cx="738274" cy="281384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smtClean="0"/>
              <a:t>Data</a:t>
            </a:r>
            <a:endParaRPr lang="en-US" sz="1600"/>
          </a:p>
        </p:txBody>
      </p:sp>
      <p:sp>
        <p:nvSpPr>
          <p:cNvPr id="3" name="Rectangle 2"/>
          <p:cNvSpPr/>
          <p:nvPr/>
        </p:nvSpPr>
        <p:spPr>
          <a:xfrm>
            <a:off x="349138" y="806494"/>
            <a:ext cx="662772" cy="281384"/>
          </a:xfrm>
          <a:prstGeom prst="rect">
            <a:avLst/>
          </a:prstGeom>
          <a:solidFill>
            <a:srgbClr val="FF8FBC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smtClean="0"/>
              <a:t>Virus</a:t>
            </a:r>
            <a:endParaRPr lang="en-US" sz="1600"/>
          </a:p>
        </p:txBody>
      </p:sp>
      <p:sp>
        <p:nvSpPr>
          <p:cNvPr id="4" name="Rectangle 3"/>
          <p:cNvSpPr/>
          <p:nvPr/>
        </p:nvSpPr>
        <p:spPr>
          <a:xfrm>
            <a:off x="349137" y="1275711"/>
            <a:ext cx="966697" cy="28138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smtClean="0"/>
              <a:t>Measure</a:t>
            </a:r>
            <a:endParaRPr lang="en-US" sz="1600"/>
          </a:p>
        </p:txBody>
      </p:sp>
      <p:sp>
        <p:nvSpPr>
          <p:cNvPr id="5" name="Rectangle 4"/>
          <p:cNvSpPr/>
          <p:nvPr/>
        </p:nvSpPr>
        <p:spPr>
          <a:xfrm>
            <a:off x="4619593" y="415164"/>
            <a:ext cx="813774" cy="28138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smtClean="0"/>
              <a:t>Human</a:t>
            </a:r>
            <a:endParaRPr lang="en-US" sz="160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8160" y="106671"/>
            <a:ext cx="4133850" cy="173355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989738" y="802811"/>
            <a:ext cx="1101318" cy="28138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smtClean="0"/>
              <a:t>Infected</a:t>
            </a:r>
            <a:endParaRPr lang="en-US" sz="1600"/>
          </a:p>
        </p:txBody>
      </p:sp>
      <p:sp>
        <p:nvSpPr>
          <p:cNvPr id="9" name="Rectangle 8"/>
          <p:cNvSpPr/>
          <p:nvPr/>
        </p:nvSpPr>
        <p:spPr>
          <a:xfrm>
            <a:off x="5989738" y="396466"/>
            <a:ext cx="1101317" cy="28138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smtClean="0"/>
              <a:t>Infectable</a:t>
            </a:r>
            <a:endParaRPr lang="en-US" sz="1600"/>
          </a:p>
        </p:txBody>
      </p:sp>
      <p:sp>
        <p:nvSpPr>
          <p:cNvPr id="11" name="Rectangle 10"/>
          <p:cNvSpPr/>
          <p:nvPr/>
        </p:nvSpPr>
        <p:spPr>
          <a:xfrm>
            <a:off x="325445" y="2146636"/>
            <a:ext cx="662773" cy="281384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smtClean="0"/>
              <a:t>Data</a:t>
            </a:r>
            <a:endParaRPr lang="en-US" sz="1600"/>
          </a:p>
        </p:txBody>
      </p:sp>
      <p:sp>
        <p:nvSpPr>
          <p:cNvPr id="12" name="Rectangle 11"/>
          <p:cNvSpPr/>
          <p:nvPr/>
        </p:nvSpPr>
        <p:spPr>
          <a:xfrm>
            <a:off x="6030562" y="1584047"/>
            <a:ext cx="1060494" cy="28138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smtClean="0"/>
              <a:t>No Record</a:t>
            </a:r>
            <a:endParaRPr lang="en-US" sz="1600"/>
          </a:p>
        </p:txBody>
      </p:sp>
      <p:sp>
        <p:nvSpPr>
          <p:cNvPr id="14" name="Rectangle 13"/>
          <p:cNvSpPr/>
          <p:nvPr/>
        </p:nvSpPr>
        <p:spPr>
          <a:xfrm>
            <a:off x="4657343" y="1578105"/>
            <a:ext cx="871002" cy="28138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smtClean="0"/>
              <a:t>No Data</a:t>
            </a:r>
            <a:endParaRPr lang="en-US" sz="1600"/>
          </a:p>
        </p:txBody>
      </p:sp>
      <p:grpSp>
        <p:nvGrpSpPr>
          <p:cNvPr id="27" name="Group 26"/>
          <p:cNvGrpSpPr/>
          <p:nvPr/>
        </p:nvGrpSpPr>
        <p:grpSpPr>
          <a:xfrm>
            <a:off x="4232859" y="791965"/>
            <a:ext cx="1424695" cy="283784"/>
            <a:chOff x="838857" y="3732918"/>
            <a:chExt cx="1424695" cy="283784"/>
          </a:xfrm>
        </p:grpSpPr>
        <p:sp>
          <p:nvSpPr>
            <p:cNvPr id="17" name="Rectangle 16"/>
            <p:cNvSpPr/>
            <p:nvPr/>
          </p:nvSpPr>
          <p:spPr>
            <a:xfrm>
              <a:off x="1652631" y="3732918"/>
              <a:ext cx="610921" cy="281384"/>
            </a:xfrm>
            <a:prstGeom prst="rect">
              <a:avLst/>
            </a:prstGeom>
            <a:solidFill>
              <a:srgbClr val="FF8FBC"/>
            </a:soli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smtClean="0"/>
                <a:t>Virus</a:t>
              </a:r>
              <a:endParaRPr lang="en-US" sz="1600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838857" y="3735318"/>
              <a:ext cx="813774" cy="281384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smtClean="0"/>
                <a:t>Human</a:t>
              </a:r>
              <a:endParaRPr lang="en-US" sz="1600"/>
            </a:p>
          </p:txBody>
        </p:sp>
      </p:grpSp>
      <p:sp>
        <p:nvSpPr>
          <p:cNvPr id="19" name="Rectangle 18"/>
          <p:cNvSpPr/>
          <p:nvPr/>
        </p:nvSpPr>
        <p:spPr>
          <a:xfrm>
            <a:off x="1339078" y="1277550"/>
            <a:ext cx="552177" cy="28138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smtClean="0"/>
              <a:t>Test</a:t>
            </a:r>
            <a:endParaRPr lang="en-US" sz="1600"/>
          </a:p>
        </p:txBody>
      </p:sp>
      <p:sp>
        <p:nvSpPr>
          <p:cNvPr id="20" name="Rectangle 19"/>
          <p:cNvSpPr/>
          <p:nvPr/>
        </p:nvSpPr>
        <p:spPr>
          <a:xfrm>
            <a:off x="1930548" y="1275711"/>
            <a:ext cx="738273" cy="28138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smtClean="0"/>
              <a:t>Detect</a:t>
            </a:r>
            <a:endParaRPr lang="en-US" sz="1600"/>
          </a:p>
        </p:txBody>
      </p:sp>
      <p:sp>
        <p:nvSpPr>
          <p:cNvPr id="21" name="Rectangle 20"/>
          <p:cNvSpPr/>
          <p:nvPr/>
        </p:nvSpPr>
        <p:spPr>
          <a:xfrm>
            <a:off x="1119908" y="811740"/>
            <a:ext cx="910227" cy="281384"/>
          </a:xfrm>
          <a:prstGeom prst="rect">
            <a:avLst/>
          </a:prstGeom>
          <a:solidFill>
            <a:srgbClr val="FF8FBC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smtClean="0"/>
              <a:t>Bacteria</a:t>
            </a:r>
            <a:endParaRPr lang="en-US" sz="1600"/>
          </a:p>
        </p:txBody>
      </p:sp>
      <p:sp>
        <p:nvSpPr>
          <p:cNvPr id="22" name="Rectangle 21"/>
          <p:cNvSpPr/>
          <p:nvPr/>
        </p:nvSpPr>
        <p:spPr>
          <a:xfrm>
            <a:off x="2118459" y="811740"/>
            <a:ext cx="700242" cy="281384"/>
          </a:xfrm>
          <a:prstGeom prst="rect">
            <a:avLst/>
          </a:prstGeom>
          <a:solidFill>
            <a:srgbClr val="FF8FBC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smtClean="0"/>
              <a:t>Poisin</a:t>
            </a:r>
            <a:endParaRPr lang="en-US" sz="1600"/>
          </a:p>
        </p:txBody>
      </p:sp>
      <p:sp>
        <p:nvSpPr>
          <p:cNvPr id="23" name="Rectangle 22"/>
          <p:cNvSpPr/>
          <p:nvPr/>
        </p:nvSpPr>
        <p:spPr>
          <a:xfrm>
            <a:off x="2890388" y="811740"/>
            <a:ext cx="700242" cy="281384"/>
          </a:xfrm>
          <a:prstGeom prst="rect">
            <a:avLst/>
          </a:prstGeom>
          <a:solidFill>
            <a:srgbClr val="FF8FBC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smtClean="0"/>
              <a:t>Prion</a:t>
            </a:r>
            <a:endParaRPr lang="en-US" sz="1600"/>
          </a:p>
        </p:txBody>
      </p:sp>
      <p:sp>
        <p:nvSpPr>
          <p:cNvPr id="24" name="Rectangle 23"/>
          <p:cNvSpPr/>
          <p:nvPr/>
        </p:nvSpPr>
        <p:spPr>
          <a:xfrm>
            <a:off x="2702215" y="1275711"/>
            <a:ext cx="659472" cy="28138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smtClean="0"/>
              <a:t>Hear</a:t>
            </a:r>
            <a:endParaRPr lang="en-US" sz="1600"/>
          </a:p>
        </p:txBody>
      </p:sp>
      <p:sp>
        <p:nvSpPr>
          <p:cNvPr id="25" name="Rectangle 24"/>
          <p:cNvSpPr/>
          <p:nvPr/>
        </p:nvSpPr>
        <p:spPr>
          <a:xfrm>
            <a:off x="3414485" y="1275711"/>
            <a:ext cx="541324" cy="28138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smtClean="0"/>
              <a:t>See</a:t>
            </a:r>
            <a:endParaRPr lang="en-US" sz="1600"/>
          </a:p>
        </p:txBody>
      </p:sp>
      <p:sp>
        <p:nvSpPr>
          <p:cNvPr id="26" name="Rectangle 25"/>
          <p:cNvSpPr/>
          <p:nvPr/>
        </p:nvSpPr>
        <p:spPr>
          <a:xfrm>
            <a:off x="6154896" y="1198789"/>
            <a:ext cx="795597" cy="28138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smtClean="0"/>
              <a:t>Record</a:t>
            </a:r>
            <a:endParaRPr lang="en-US" sz="1600"/>
          </a:p>
        </p:txBody>
      </p:sp>
      <p:grpSp>
        <p:nvGrpSpPr>
          <p:cNvPr id="49" name="Group 48"/>
          <p:cNvGrpSpPr/>
          <p:nvPr/>
        </p:nvGrpSpPr>
        <p:grpSpPr>
          <a:xfrm>
            <a:off x="223954" y="6412856"/>
            <a:ext cx="6789242" cy="323279"/>
            <a:chOff x="349137" y="2813082"/>
            <a:chExt cx="6787460" cy="323279"/>
          </a:xfrm>
        </p:grpSpPr>
        <p:sp>
          <p:nvSpPr>
            <p:cNvPr id="15" name="Rectangle 14"/>
            <p:cNvSpPr/>
            <p:nvPr/>
          </p:nvSpPr>
          <p:spPr>
            <a:xfrm>
              <a:off x="2305294" y="2834030"/>
              <a:ext cx="813774" cy="281384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smtClean="0"/>
                <a:t>Human</a:t>
              </a:r>
              <a:endParaRPr lang="en-US" sz="1600"/>
            </a:p>
          </p:txBody>
        </p:sp>
        <p:grpSp>
          <p:nvGrpSpPr>
            <p:cNvPr id="28" name="Group 27"/>
            <p:cNvGrpSpPr/>
            <p:nvPr/>
          </p:nvGrpSpPr>
          <p:grpSpPr>
            <a:xfrm>
              <a:off x="4185781" y="2843320"/>
              <a:ext cx="1424695" cy="283784"/>
              <a:chOff x="838857" y="3732918"/>
              <a:chExt cx="1424695" cy="283784"/>
            </a:xfrm>
          </p:grpSpPr>
          <p:sp>
            <p:nvSpPr>
              <p:cNvPr id="29" name="Rectangle 28"/>
              <p:cNvSpPr/>
              <p:nvPr/>
            </p:nvSpPr>
            <p:spPr>
              <a:xfrm>
                <a:off x="1652631" y="3732918"/>
                <a:ext cx="610921" cy="281384"/>
              </a:xfrm>
              <a:prstGeom prst="rect">
                <a:avLst/>
              </a:prstGeom>
              <a:solidFill>
                <a:srgbClr val="FF8FBC"/>
              </a:solidFill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smtClean="0"/>
                  <a:t>Virus</a:t>
                </a:r>
                <a:endParaRPr lang="en-US" sz="1600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838857" y="3735318"/>
                <a:ext cx="813774" cy="281384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smtClean="0"/>
                  <a:t>Human</a:t>
                </a:r>
                <a:endParaRPr lang="en-US" sz="1600"/>
              </a:p>
            </p:txBody>
          </p:sp>
        </p:grpSp>
        <p:grpSp>
          <p:nvGrpSpPr>
            <p:cNvPr id="31" name="Group 30"/>
            <p:cNvGrpSpPr/>
            <p:nvPr/>
          </p:nvGrpSpPr>
          <p:grpSpPr>
            <a:xfrm>
              <a:off x="349137" y="2845720"/>
              <a:ext cx="1424695" cy="283784"/>
              <a:chOff x="838857" y="3732918"/>
              <a:chExt cx="1424695" cy="283784"/>
            </a:xfrm>
          </p:grpSpPr>
          <p:sp>
            <p:nvSpPr>
              <p:cNvPr id="32" name="Rectangle 31"/>
              <p:cNvSpPr/>
              <p:nvPr/>
            </p:nvSpPr>
            <p:spPr>
              <a:xfrm>
                <a:off x="1652631" y="3732918"/>
                <a:ext cx="610921" cy="281384"/>
              </a:xfrm>
              <a:prstGeom prst="rect">
                <a:avLst/>
              </a:prstGeom>
              <a:solidFill>
                <a:srgbClr val="FF8FBC"/>
              </a:solidFill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smtClean="0"/>
                  <a:t>Virus</a:t>
                </a:r>
                <a:endParaRPr lang="en-US" sz="1600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838857" y="3735318"/>
                <a:ext cx="813774" cy="281384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smtClean="0"/>
                  <a:t>Human</a:t>
                </a:r>
                <a:endParaRPr lang="en-US" sz="1600"/>
              </a:p>
            </p:txBody>
          </p:sp>
        </p:grpSp>
        <p:grpSp>
          <p:nvGrpSpPr>
            <p:cNvPr id="42" name="Group 41"/>
            <p:cNvGrpSpPr/>
            <p:nvPr/>
          </p:nvGrpSpPr>
          <p:grpSpPr>
            <a:xfrm>
              <a:off x="5711902" y="2845720"/>
              <a:ext cx="1424695" cy="283784"/>
              <a:chOff x="838857" y="3732918"/>
              <a:chExt cx="1424695" cy="283784"/>
            </a:xfrm>
          </p:grpSpPr>
          <p:sp>
            <p:nvSpPr>
              <p:cNvPr id="43" name="Rectangle 42"/>
              <p:cNvSpPr/>
              <p:nvPr/>
            </p:nvSpPr>
            <p:spPr>
              <a:xfrm>
                <a:off x="1652631" y="3732918"/>
                <a:ext cx="610921" cy="281384"/>
              </a:xfrm>
              <a:prstGeom prst="rect">
                <a:avLst/>
              </a:prstGeom>
              <a:solidFill>
                <a:srgbClr val="FF8FBC"/>
              </a:solidFill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smtClean="0"/>
                  <a:t>Virus</a:t>
                </a:r>
                <a:endParaRPr lang="en-US" sz="1600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838857" y="3735318"/>
                <a:ext cx="813774" cy="281384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smtClean="0"/>
                  <a:t>Human</a:t>
                </a:r>
                <a:endParaRPr lang="en-US" sz="1600"/>
              </a:p>
            </p:txBody>
          </p:sp>
        </p:grpSp>
        <p:sp>
          <p:nvSpPr>
            <p:cNvPr id="46" name="Plus 45"/>
            <p:cNvSpPr/>
            <p:nvPr/>
          </p:nvSpPr>
          <p:spPr>
            <a:xfrm>
              <a:off x="1881330" y="2813082"/>
              <a:ext cx="315929" cy="323279"/>
            </a:xfrm>
            <a:prstGeom prst="mathPlus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ight Arrow 46"/>
            <p:cNvSpPr/>
            <p:nvPr/>
          </p:nvSpPr>
          <p:spPr>
            <a:xfrm>
              <a:off x="3478196" y="2862725"/>
              <a:ext cx="359084" cy="223992"/>
            </a:xfrm>
            <a:prstGeom prst="rightArrow">
              <a:avLst>
                <a:gd name="adj1" fmla="val 50000"/>
                <a:gd name="adj2" fmla="val 64981"/>
              </a:avLst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0" name="Rectangle 49"/>
          <p:cNvSpPr/>
          <p:nvPr/>
        </p:nvSpPr>
        <p:spPr>
          <a:xfrm>
            <a:off x="223954" y="6020396"/>
            <a:ext cx="813774" cy="28138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smtClean="0"/>
              <a:t>Human</a:t>
            </a:r>
            <a:endParaRPr lang="en-US" sz="1600"/>
          </a:p>
        </p:txBody>
      </p:sp>
      <p:sp>
        <p:nvSpPr>
          <p:cNvPr id="51" name="Plus 50"/>
          <p:cNvSpPr/>
          <p:nvPr/>
        </p:nvSpPr>
        <p:spPr>
          <a:xfrm>
            <a:off x="1155164" y="6020396"/>
            <a:ext cx="315929" cy="323279"/>
          </a:xfrm>
          <a:prstGeom prst="mathPlus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1579737" y="6029758"/>
            <a:ext cx="662772" cy="281384"/>
          </a:xfrm>
          <a:prstGeom prst="rect">
            <a:avLst/>
          </a:prstGeom>
          <a:solidFill>
            <a:srgbClr val="FF8FBC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smtClean="0"/>
              <a:t>Virus</a:t>
            </a:r>
            <a:endParaRPr lang="en-US" sz="1600"/>
          </a:p>
        </p:txBody>
      </p:sp>
      <p:grpSp>
        <p:nvGrpSpPr>
          <p:cNvPr id="53" name="Group 52"/>
          <p:cNvGrpSpPr/>
          <p:nvPr/>
        </p:nvGrpSpPr>
        <p:grpSpPr>
          <a:xfrm>
            <a:off x="3259397" y="6040143"/>
            <a:ext cx="1424695" cy="283784"/>
            <a:chOff x="838857" y="3732918"/>
            <a:chExt cx="1424695" cy="283784"/>
          </a:xfrm>
        </p:grpSpPr>
        <p:sp>
          <p:nvSpPr>
            <p:cNvPr id="54" name="Rectangle 53"/>
            <p:cNvSpPr/>
            <p:nvPr/>
          </p:nvSpPr>
          <p:spPr>
            <a:xfrm>
              <a:off x="1652631" y="3732918"/>
              <a:ext cx="610921" cy="281384"/>
            </a:xfrm>
            <a:prstGeom prst="rect">
              <a:avLst/>
            </a:prstGeom>
            <a:solidFill>
              <a:srgbClr val="FF8FBC"/>
            </a:soli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smtClean="0"/>
                <a:t>Virus</a:t>
              </a:r>
              <a:endParaRPr lang="en-US" sz="1600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838857" y="3735318"/>
              <a:ext cx="813774" cy="281384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smtClean="0"/>
                <a:t>Human</a:t>
              </a:r>
              <a:endParaRPr lang="en-US" sz="1600"/>
            </a:p>
          </p:txBody>
        </p:sp>
      </p:grpSp>
      <p:sp>
        <p:nvSpPr>
          <p:cNvPr id="56" name="Right Arrow 55"/>
          <p:cNvSpPr/>
          <p:nvPr/>
        </p:nvSpPr>
        <p:spPr>
          <a:xfrm>
            <a:off x="2586559" y="6077788"/>
            <a:ext cx="359084" cy="223992"/>
          </a:xfrm>
          <a:prstGeom prst="rightArrow">
            <a:avLst>
              <a:gd name="adj1" fmla="val 50000"/>
              <a:gd name="adj2" fmla="val 64981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7" name="Group 56"/>
          <p:cNvGrpSpPr/>
          <p:nvPr/>
        </p:nvGrpSpPr>
        <p:grpSpPr>
          <a:xfrm>
            <a:off x="242718" y="5595857"/>
            <a:ext cx="1424695" cy="283784"/>
            <a:chOff x="838857" y="3732918"/>
            <a:chExt cx="1424695" cy="283784"/>
          </a:xfrm>
        </p:grpSpPr>
        <p:sp>
          <p:nvSpPr>
            <p:cNvPr id="58" name="Rectangle 57"/>
            <p:cNvSpPr/>
            <p:nvPr/>
          </p:nvSpPr>
          <p:spPr>
            <a:xfrm>
              <a:off x="1652631" y="3732918"/>
              <a:ext cx="610921" cy="281384"/>
            </a:xfrm>
            <a:prstGeom prst="rect">
              <a:avLst/>
            </a:prstGeom>
            <a:solidFill>
              <a:srgbClr val="FF8FBC"/>
            </a:soli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smtClean="0"/>
                <a:t>Virus</a:t>
              </a:r>
              <a:endParaRPr lang="en-US" sz="1600"/>
            </a:p>
          </p:txBody>
        </p:sp>
        <p:sp>
          <p:nvSpPr>
            <p:cNvPr id="59" name="Rectangle 58"/>
            <p:cNvSpPr/>
            <p:nvPr/>
          </p:nvSpPr>
          <p:spPr>
            <a:xfrm>
              <a:off x="838857" y="3735318"/>
              <a:ext cx="813774" cy="281384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smtClean="0"/>
                <a:t>Human</a:t>
              </a:r>
              <a:endParaRPr lang="en-US" sz="1600"/>
            </a:p>
          </p:txBody>
        </p:sp>
      </p:grpSp>
      <p:sp>
        <p:nvSpPr>
          <p:cNvPr id="60" name="Right Arrow 59"/>
          <p:cNvSpPr/>
          <p:nvPr/>
        </p:nvSpPr>
        <p:spPr>
          <a:xfrm>
            <a:off x="1870266" y="5628671"/>
            <a:ext cx="359084" cy="223992"/>
          </a:xfrm>
          <a:prstGeom prst="rightArrow">
            <a:avLst>
              <a:gd name="adj1" fmla="val 50000"/>
              <a:gd name="adj2" fmla="val 64981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1" name="Group 60"/>
          <p:cNvGrpSpPr/>
          <p:nvPr/>
        </p:nvGrpSpPr>
        <p:grpSpPr>
          <a:xfrm>
            <a:off x="2415723" y="5595857"/>
            <a:ext cx="1424695" cy="283784"/>
            <a:chOff x="838857" y="3732918"/>
            <a:chExt cx="1424695" cy="283784"/>
          </a:xfrm>
        </p:grpSpPr>
        <p:sp>
          <p:nvSpPr>
            <p:cNvPr id="62" name="Rectangle 61"/>
            <p:cNvSpPr/>
            <p:nvPr/>
          </p:nvSpPr>
          <p:spPr>
            <a:xfrm>
              <a:off x="1652631" y="3732918"/>
              <a:ext cx="610921" cy="281384"/>
            </a:xfrm>
            <a:prstGeom prst="rect">
              <a:avLst/>
            </a:prstGeom>
            <a:solidFill>
              <a:srgbClr val="FF8FBC"/>
            </a:soli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smtClean="0"/>
                <a:t>Virus</a:t>
              </a:r>
              <a:endParaRPr lang="en-US" sz="1600"/>
            </a:p>
          </p:txBody>
        </p:sp>
        <p:sp>
          <p:nvSpPr>
            <p:cNvPr id="63" name="Rectangle 62"/>
            <p:cNvSpPr/>
            <p:nvPr/>
          </p:nvSpPr>
          <p:spPr>
            <a:xfrm>
              <a:off x="838857" y="3735318"/>
              <a:ext cx="813774" cy="281384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smtClean="0"/>
                <a:t>Human</a:t>
              </a:r>
              <a:endParaRPr lang="en-US" sz="1600"/>
            </a:p>
          </p:txBody>
        </p:sp>
      </p:grpSp>
      <p:sp>
        <p:nvSpPr>
          <p:cNvPr id="64" name="Plus 63"/>
          <p:cNvSpPr/>
          <p:nvPr/>
        </p:nvSpPr>
        <p:spPr>
          <a:xfrm>
            <a:off x="3977807" y="5574909"/>
            <a:ext cx="315929" cy="323279"/>
          </a:xfrm>
          <a:prstGeom prst="mathPlus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/>
          <p:cNvSpPr/>
          <p:nvPr/>
        </p:nvSpPr>
        <p:spPr>
          <a:xfrm>
            <a:off x="4380177" y="5572544"/>
            <a:ext cx="662772" cy="281384"/>
          </a:xfrm>
          <a:prstGeom prst="rect">
            <a:avLst/>
          </a:prstGeom>
          <a:solidFill>
            <a:srgbClr val="FF8FBC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smtClean="0"/>
              <a:t>Virus</a:t>
            </a:r>
            <a:endParaRPr lang="en-US" sz="1600"/>
          </a:p>
        </p:txBody>
      </p:sp>
      <p:sp>
        <p:nvSpPr>
          <p:cNvPr id="69" name="Rectangle 68"/>
          <p:cNvSpPr/>
          <p:nvPr/>
        </p:nvSpPr>
        <p:spPr>
          <a:xfrm>
            <a:off x="4359276" y="4063137"/>
            <a:ext cx="813774" cy="28138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smtClean="0"/>
              <a:t>Human</a:t>
            </a:r>
            <a:endParaRPr lang="en-US" sz="1600"/>
          </a:p>
        </p:txBody>
      </p:sp>
      <p:pic>
        <p:nvPicPr>
          <p:cNvPr id="70" name="Picture 6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674" y="3121075"/>
            <a:ext cx="4790932" cy="2036631"/>
          </a:xfrm>
          <a:prstGeom prst="rect">
            <a:avLst/>
          </a:prstGeom>
        </p:spPr>
      </p:pic>
      <p:grpSp>
        <p:nvGrpSpPr>
          <p:cNvPr id="71" name="Group 70"/>
          <p:cNvGrpSpPr/>
          <p:nvPr/>
        </p:nvGrpSpPr>
        <p:grpSpPr>
          <a:xfrm>
            <a:off x="6277844" y="3516394"/>
            <a:ext cx="1470704" cy="168247"/>
            <a:chOff x="838857" y="3732918"/>
            <a:chExt cx="1424695" cy="283784"/>
          </a:xfrm>
        </p:grpSpPr>
        <p:sp>
          <p:nvSpPr>
            <p:cNvPr id="72" name="Rectangle 71"/>
            <p:cNvSpPr/>
            <p:nvPr/>
          </p:nvSpPr>
          <p:spPr>
            <a:xfrm>
              <a:off x="1652631" y="3732918"/>
              <a:ext cx="610921" cy="281384"/>
            </a:xfrm>
            <a:prstGeom prst="rect">
              <a:avLst/>
            </a:prstGeom>
            <a:solidFill>
              <a:srgbClr val="FF8FBC"/>
            </a:soli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smtClean="0"/>
                <a:t>Virus</a:t>
              </a:r>
              <a:endParaRPr lang="en-US" sz="1600"/>
            </a:p>
          </p:txBody>
        </p:sp>
        <p:sp>
          <p:nvSpPr>
            <p:cNvPr id="73" name="Rectangle 72"/>
            <p:cNvSpPr/>
            <p:nvPr/>
          </p:nvSpPr>
          <p:spPr>
            <a:xfrm>
              <a:off x="838857" y="3735318"/>
              <a:ext cx="813774" cy="281384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smtClean="0"/>
                <a:t>Human</a:t>
              </a:r>
              <a:endParaRPr lang="en-US" sz="1600"/>
            </a:p>
          </p:txBody>
        </p:sp>
      </p:grpSp>
      <p:sp>
        <p:nvSpPr>
          <p:cNvPr id="74" name="Rectangle 73"/>
          <p:cNvSpPr/>
          <p:nvPr/>
        </p:nvSpPr>
        <p:spPr>
          <a:xfrm>
            <a:off x="6312888" y="4779061"/>
            <a:ext cx="662772" cy="281384"/>
          </a:xfrm>
          <a:prstGeom prst="rect">
            <a:avLst/>
          </a:prstGeom>
          <a:solidFill>
            <a:srgbClr val="FF8FBC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smtClean="0"/>
              <a:t>Virus</a:t>
            </a:r>
            <a:endParaRPr lang="en-US" sz="1600"/>
          </a:p>
        </p:txBody>
      </p:sp>
      <p:sp>
        <p:nvSpPr>
          <p:cNvPr id="75" name="Rectangle 74"/>
          <p:cNvSpPr/>
          <p:nvPr/>
        </p:nvSpPr>
        <p:spPr>
          <a:xfrm>
            <a:off x="1100651" y="2153299"/>
            <a:ext cx="829897" cy="281384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smtClean="0"/>
              <a:t>Death</a:t>
            </a:r>
            <a:endParaRPr lang="en-US" sz="1600"/>
          </a:p>
        </p:txBody>
      </p:sp>
      <p:sp>
        <p:nvSpPr>
          <p:cNvPr id="76" name="Rectangle 75"/>
          <p:cNvSpPr/>
          <p:nvPr/>
        </p:nvSpPr>
        <p:spPr>
          <a:xfrm>
            <a:off x="9567154" y="3318548"/>
            <a:ext cx="829897" cy="281384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smtClean="0"/>
              <a:t>Death</a:t>
            </a:r>
            <a:endParaRPr lang="en-US" sz="1600"/>
          </a:p>
        </p:txBody>
      </p:sp>
      <p:sp>
        <p:nvSpPr>
          <p:cNvPr id="77" name="Rectangle 76"/>
          <p:cNvSpPr/>
          <p:nvPr/>
        </p:nvSpPr>
        <p:spPr>
          <a:xfrm>
            <a:off x="4359276" y="4588979"/>
            <a:ext cx="829897" cy="281384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smtClean="0"/>
              <a:t>Death</a:t>
            </a:r>
            <a:endParaRPr lang="en-US" sz="1600"/>
          </a:p>
        </p:txBody>
      </p:sp>
      <p:sp>
        <p:nvSpPr>
          <p:cNvPr id="78" name="Rectangle 77"/>
          <p:cNvSpPr/>
          <p:nvPr/>
        </p:nvSpPr>
        <p:spPr>
          <a:xfrm>
            <a:off x="4343153" y="3579989"/>
            <a:ext cx="829897" cy="281384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smtClean="0"/>
              <a:t>Birth</a:t>
            </a:r>
            <a:endParaRPr lang="en-US" sz="1600"/>
          </a:p>
        </p:txBody>
      </p:sp>
      <p:sp>
        <p:nvSpPr>
          <p:cNvPr id="79" name="Rectangle 78"/>
          <p:cNvSpPr/>
          <p:nvPr/>
        </p:nvSpPr>
        <p:spPr>
          <a:xfrm>
            <a:off x="3143157" y="3834229"/>
            <a:ext cx="988900" cy="281384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smtClean="0"/>
              <a:t>Moved In</a:t>
            </a:r>
            <a:endParaRPr lang="en-US" sz="1600"/>
          </a:p>
        </p:txBody>
      </p:sp>
      <p:sp>
        <p:nvSpPr>
          <p:cNvPr id="80" name="Rectangle 79"/>
          <p:cNvSpPr/>
          <p:nvPr/>
        </p:nvSpPr>
        <p:spPr>
          <a:xfrm>
            <a:off x="2871051" y="4371351"/>
            <a:ext cx="1261005" cy="281384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smtClean="0"/>
              <a:t>Moved Out</a:t>
            </a:r>
            <a:endParaRPr lang="en-US" sz="1600"/>
          </a:p>
        </p:txBody>
      </p:sp>
      <p:sp>
        <p:nvSpPr>
          <p:cNvPr id="82" name="Rectangle 81"/>
          <p:cNvSpPr/>
          <p:nvPr/>
        </p:nvSpPr>
        <p:spPr>
          <a:xfrm>
            <a:off x="276273" y="2757962"/>
            <a:ext cx="628191" cy="281384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smtClean="0"/>
              <a:t>Seen</a:t>
            </a:r>
            <a:endParaRPr lang="en-US" sz="1600"/>
          </a:p>
        </p:txBody>
      </p:sp>
      <p:sp>
        <p:nvSpPr>
          <p:cNvPr id="83" name="Rectangle 82"/>
          <p:cNvSpPr/>
          <p:nvPr/>
        </p:nvSpPr>
        <p:spPr>
          <a:xfrm>
            <a:off x="895330" y="2757962"/>
            <a:ext cx="889507" cy="28138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smtClean="0"/>
              <a:t>UnSeen</a:t>
            </a:r>
            <a:endParaRPr lang="en-US" sz="1600"/>
          </a:p>
        </p:txBody>
      </p:sp>
      <p:sp>
        <p:nvSpPr>
          <p:cNvPr id="86" name="Rectangle 85"/>
          <p:cNvSpPr/>
          <p:nvPr/>
        </p:nvSpPr>
        <p:spPr>
          <a:xfrm>
            <a:off x="276273" y="3076375"/>
            <a:ext cx="1054559" cy="281384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smtClean="0"/>
              <a:t>Symptoms</a:t>
            </a:r>
            <a:endParaRPr lang="en-US" sz="1600"/>
          </a:p>
        </p:txBody>
      </p:sp>
      <p:sp>
        <p:nvSpPr>
          <p:cNvPr id="87" name="Rectangle 86"/>
          <p:cNvSpPr/>
          <p:nvPr/>
        </p:nvSpPr>
        <p:spPr>
          <a:xfrm>
            <a:off x="1340083" y="3069791"/>
            <a:ext cx="1406651" cy="28138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smtClean="0"/>
              <a:t>No Symptoms</a:t>
            </a:r>
            <a:endParaRPr lang="en-US" sz="1600"/>
          </a:p>
        </p:txBody>
      </p:sp>
      <p:sp>
        <p:nvSpPr>
          <p:cNvPr id="88" name="Rectangle 87"/>
          <p:cNvSpPr/>
          <p:nvPr/>
        </p:nvSpPr>
        <p:spPr>
          <a:xfrm>
            <a:off x="7893392" y="2774078"/>
            <a:ext cx="813774" cy="168906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smtClean="0"/>
              <a:t>Human</a:t>
            </a:r>
            <a:endParaRPr lang="en-US" sz="1600"/>
          </a:p>
        </p:txBody>
      </p:sp>
      <p:sp>
        <p:nvSpPr>
          <p:cNvPr id="89" name="Rectangle 88"/>
          <p:cNvSpPr/>
          <p:nvPr/>
        </p:nvSpPr>
        <p:spPr>
          <a:xfrm>
            <a:off x="8707166" y="2782398"/>
            <a:ext cx="662772" cy="168906"/>
          </a:xfrm>
          <a:prstGeom prst="rect">
            <a:avLst/>
          </a:prstGeom>
          <a:solidFill>
            <a:srgbClr val="FF8FBC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smtClean="0"/>
              <a:t>Virus</a:t>
            </a:r>
            <a:endParaRPr lang="en-US" sz="1600"/>
          </a:p>
        </p:txBody>
      </p:sp>
      <p:sp>
        <p:nvSpPr>
          <p:cNvPr id="90" name="Rectangle 89"/>
          <p:cNvSpPr/>
          <p:nvPr/>
        </p:nvSpPr>
        <p:spPr>
          <a:xfrm>
            <a:off x="6236682" y="2788600"/>
            <a:ext cx="1406651" cy="14552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smtClean="0"/>
              <a:t>No Symptoms</a:t>
            </a:r>
            <a:endParaRPr lang="en-US" sz="1600"/>
          </a:p>
        </p:txBody>
      </p:sp>
      <p:sp>
        <p:nvSpPr>
          <p:cNvPr id="91" name="Rectangle 90"/>
          <p:cNvSpPr/>
          <p:nvPr/>
        </p:nvSpPr>
        <p:spPr>
          <a:xfrm>
            <a:off x="8105778" y="2585436"/>
            <a:ext cx="1054559" cy="168906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smtClean="0"/>
              <a:t>Symptoms</a:t>
            </a:r>
            <a:endParaRPr lang="en-US" sz="1600"/>
          </a:p>
        </p:txBody>
      </p:sp>
      <p:sp>
        <p:nvSpPr>
          <p:cNvPr id="92" name="Rectangle 91"/>
          <p:cNvSpPr/>
          <p:nvPr/>
        </p:nvSpPr>
        <p:spPr>
          <a:xfrm>
            <a:off x="1146205" y="291295"/>
            <a:ext cx="1051054" cy="281384"/>
          </a:xfrm>
          <a:prstGeom prst="rect">
            <a:avLst/>
          </a:prstGeom>
          <a:solidFill>
            <a:srgbClr val="FF8FBC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smtClean="0"/>
              <a:t>Infectious</a:t>
            </a:r>
            <a:endParaRPr lang="en-US" sz="1600"/>
          </a:p>
        </p:txBody>
      </p:sp>
      <p:sp>
        <p:nvSpPr>
          <p:cNvPr id="95" name="Rectangle 94"/>
          <p:cNvSpPr/>
          <p:nvPr/>
        </p:nvSpPr>
        <p:spPr>
          <a:xfrm>
            <a:off x="2030135" y="2146636"/>
            <a:ext cx="829897" cy="281384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smtClean="0"/>
              <a:t>Birth</a:t>
            </a:r>
            <a:endParaRPr lang="en-US" sz="1600"/>
          </a:p>
        </p:txBody>
      </p:sp>
      <p:sp>
        <p:nvSpPr>
          <p:cNvPr id="96" name="Rectangle 95"/>
          <p:cNvSpPr/>
          <p:nvPr/>
        </p:nvSpPr>
        <p:spPr>
          <a:xfrm>
            <a:off x="9645546" y="4739690"/>
            <a:ext cx="1075584" cy="281384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smtClean="0"/>
              <a:t>Recovered</a:t>
            </a:r>
            <a:endParaRPr lang="en-US" sz="1600"/>
          </a:p>
        </p:txBody>
      </p:sp>
      <p:sp>
        <p:nvSpPr>
          <p:cNvPr id="106" name="Rectangle 105"/>
          <p:cNvSpPr/>
          <p:nvPr/>
        </p:nvSpPr>
        <p:spPr>
          <a:xfrm>
            <a:off x="10536008" y="4009478"/>
            <a:ext cx="1261005" cy="281384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smtClean="0"/>
              <a:t>Moved Out</a:t>
            </a:r>
            <a:endParaRPr lang="en-US" sz="1600"/>
          </a:p>
        </p:txBody>
      </p:sp>
      <p:sp>
        <p:nvSpPr>
          <p:cNvPr id="110" name="Rectangle 109"/>
          <p:cNvSpPr/>
          <p:nvPr/>
        </p:nvSpPr>
        <p:spPr>
          <a:xfrm>
            <a:off x="3371422" y="1718797"/>
            <a:ext cx="795597" cy="28138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smtClean="0"/>
              <a:t>Report</a:t>
            </a:r>
            <a:endParaRPr lang="en-US" sz="1600"/>
          </a:p>
        </p:txBody>
      </p:sp>
      <p:sp>
        <p:nvSpPr>
          <p:cNvPr id="111" name="Rectangle 110"/>
          <p:cNvSpPr/>
          <p:nvPr/>
        </p:nvSpPr>
        <p:spPr>
          <a:xfrm>
            <a:off x="3372040" y="2115227"/>
            <a:ext cx="1060494" cy="28138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smtClean="0"/>
              <a:t>No Report</a:t>
            </a:r>
            <a:endParaRPr lang="en-US" sz="1600"/>
          </a:p>
        </p:txBody>
      </p:sp>
      <p:sp>
        <p:nvSpPr>
          <p:cNvPr id="112" name="Rectangle 111"/>
          <p:cNvSpPr/>
          <p:nvPr/>
        </p:nvSpPr>
        <p:spPr>
          <a:xfrm>
            <a:off x="8156212" y="3861373"/>
            <a:ext cx="795597" cy="28138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smtClean="0"/>
              <a:t>Report</a:t>
            </a:r>
            <a:endParaRPr lang="en-US" sz="1600"/>
          </a:p>
        </p:txBody>
      </p:sp>
      <p:sp>
        <p:nvSpPr>
          <p:cNvPr id="113" name="Rectangle 112"/>
          <p:cNvSpPr/>
          <p:nvPr/>
        </p:nvSpPr>
        <p:spPr>
          <a:xfrm>
            <a:off x="8023764" y="5098402"/>
            <a:ext cx="1060494" cy="28138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smtClean="0"/>
              <a:t>No Report</a:t>
            </a:r>
            <a:endParaRPr lang="en-US" sz="1600"/>
          </a:p>
        </p:txBody>
      </p:sp>
      <p:grpSp>
        <p:nvGrpSpPr>
          <p:cNvPr id="115" name="Group 114"/>
          <p:cNvGrpSpPr/>
          <p:nvPr/>
        </p:nvGrpSpPr>
        <p:grpSpPr>
          <a:xfrm>
            <a:off x="10516496" y="3809721"/>
            <a:ext cx="1467193" cy="171182"/>
            <a:chOff x="4797277" y="3970628"/>
            <a:chExt cx="1421294" cy="288735"/>
          </a:xfrm>
        </p:grpSpPr>
        <p:sp>
          <p:nvSpPr>
            <p:cNvPr id="116" name="Rectangle 115"/>
            <p:cNvSpPr/>
            <p:nvPr/>
          </p:nvSpPr>
          <p:spPr>
            <a:xfrm>
              <a:off x="5607650" y="3977979"/>
              <a:ext cx="610921" cy="281384"/>
            </a:xfrm>
            <a:prstGeom prst="rect">
              <a:avLst/>
            </a:prstGeom>
            <a:solidFill>
              <a:srgbClr val="FF8FBC"/>
            </a:soli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smtClean="0"/>
                <a:t>Virus</a:t>
              </a:r>
              <a:endParaRPr lang="en-US" sz="1600"/>
            </a:p>
          </p:txBody>
        </p:sp>
        <p:sp>
          <p:nvSpPr>
            <p:cNvPr id="117" name="Rectangle 116"/>
            <p:cNvSpPr/>
            <p:nvPr/>
          </p:nvSpPr>
          <p:spPr>
            <a:xfrm>
              <a:off x="4797277" y="3970628"/>
              <a:ext cx="813774" cy="281384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smtClean="0"/>
                <a:t>Human</a:t>
              </a:r>
              <a:endParaRPr lang="en-US" sz="1600"/>
            </a:p>
          </p:txBody>
        </p:sp>
      </p:grpSp>
      <p:grpSp>
        <p:nvGrpSpPr>
          <p:cNvPr id="118" name="Group 117"/>
          <p:cNvGrpSpPr/>
          <p:nvPr/>
        </p:nvGrpSpPr>
        <p:grpSpPr>
          <a:xfrm>
            <a:off x="9663454" y="5067912"/>
            <a:ext cx="1467193" cy="171182"/>
            <a:chOff x="4797277" y="3970628"/>
            <a:chExt cx="1421294" cy="288735"/>
          </a:xfrm>
        </p:grpSpPr>
        <p:sp>
          <p:nvSpPr>
            <p:cNvPr id="119" name="Rectangle 118"/>
            <p:cNvSpPr/>
            <p:nvPr/>
          </p:nvSpPr>
          <p:spPr>
            <a:xfrm>
              <a:off x="5607650" y="3977979"/>
              <a:ext cx="610921" cy="281384"/>
            </a:xfrm>
            <a:prstGeom prst="rect">
              <a:avLst/>
            </a:prstGeom>
            <a:solidFill>
              <a:srgbClr val="FF8FBC"/>
            </a:soli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smtClean="0"/>
                <a:t>Virus</a:t>
              </a:r>
              <a:endParaRPr lang="en-US" sz="1600"/>
            </a:p>
          </p:txBody>
        </p:sp>
        <p:sp>
          <p:nvSpPr>
            <p:cNvPr id="120" name="Rectangle 119"/>
            <p:cNvSpPr/>
            <p:nvPr/>
          </p:nvSpPr>
          <p:spPr>
            <a:xfrm>
              <a:off x="4797277" y="3970628"/>
              <a:ext cx="813774" cy="281384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smtClean="0"/>
                <a:t>Human</a:t>
              </a:r>
              <a:endParaRPr lang="en-US" sz="1600"/>
            </a:p>
          </p:txBody>
        </p:sp>
      </p:grpSp>
      <p:grpSp>
        <p:nvGrpSpPr>
          <p:cNvPr id="121" name="Group 120"/>
          <p:cNvGrpSpPr/>
          <p:nvPr/>
        </p:nvGrpSpPr>
        <p:grpSpPr>
          <a:xfrm>
            <a:off x="9544009" y="3105504"/>
            <a:ext cx="1467193" cy="171182"/>
            <a:chOff x="4797277" y="3970628"/>
            <a:chExt cx="1421294" cy="288735"/>
          </a:xfrm>
        </p:grpSpPr>
        <p:sp>
          <p:nvSpPr>
            <p:cNvPr id="122" name="Rectangle 121"/>
            <p:cNvSpPr/>
            <p:nvPr/>
          </p:nvSpPr>
          <p:spPr>
            <a:xfrm>
              <a:off x="5607650" y="3977979"/>
              <a:ext cx="610921" cy="281384"/>
            </a:xfrm>
            <a:prstGeom prst="rect">
              <a:avLst/>
            </a:prstGeom>
            <a:solidFill>
              <a:srgbClr val="FF8FBC"/>
            </a:soli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smtClean="0"/>
                <a:t>Virus</a:t>
              </a:r>
              <a:endParaRPr lang="en-US" sz="1600"/>
            </a:p>
          </p:txBody>
        </p:sp>
        <p:sp>
          <p:nvSpPr>
            <p:cNvPr id="123" name="Rectangle 122"/>
            <p:cNvSpPr/>
            <p:nvPr/>
          </p:nvSpPr>
          <p:spPr>
            <a:xfrm>
              <a:off x="4797277" y="3970628"/>
              <a:ext cx="813774" cy="281384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smtClean="0"/>
                <a:t>Human</a:t>
              </a:r>
              <a:endParaRPr lang="en-US" sz="1600"/>
            </a:p>
          </p:txBody>
        </p:sp>
      </p:grpSp>
    </p:spTree>
    <p:extLst>
      <p:ext uri="{BB962C8B-B14F-4D97-AF65-F5344CB8AC3E}">
        <p14:creationId xmlns:p14="http://schemas.microsoft.com/office/powerpoint/2010/main" val="26169388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0687" y="2646196"/>
            <a:ext cx="738274" cy="281384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smtClean="0"/>
              <a:t>Data</a:t>
            </a:r>
            <a:endParaRPr lang="en-US" sz="1600"/>
          </a:p>
        </p:txBody>
      </p:sp>
      <p:sp>
        <p:nvSpPr>
          <p:cNvPr id="5" name="Rectangle 4"/>
          <p:cNvSpPr/>
          <p:nvPr/>
        </p:nvSpPr>
        <p:spPr>
          <a:xfrm>
            <a:off x="110027" y="3036724"/>
            <a:ext cx="813774" cy="28138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smtClean="0"/>
              <a:t>Human</a:t>
            </a:r>
            <a:endParaRPr lang="en-US" sz="160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5591" y="188477"/>
            <a:ext cx="4133850" cy="173355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14231" y="698031"/>
            <a:ext cx="1101318" cy="28138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smtClean="0"/>
              <a:t>Infected</a:t>
            </a:r>
            <a:endParaRPr lang="en-US" sz="1600"/>
          </a:p>
        </p:txBody>
      </p:sp>
      <p:sp>
        <p:nvSpPr>
          <p:cNvPr id="12" name="Rectangle 11"/>
          <p:cNvSpPr/>
          <p:nvPr/>
        </p:nvSpPr>
        <p:spPr>
          <a:xfrm>
            <a:off x="356207" y="1544737"/>
            <a:ext cx="1209208" cy="28138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smtClean="0"/>
              <a:t>UnRecorded</a:t>
            </a:r>
            <a:endParaRPr lang="en-US" sz="1600"/>
          </a:p>
        </p:txBody>
      </p:sp>
      <p:sp>
        <p:nvSpPr>
          <p:cNvPr id="14" name="Rectangle 13"/>
          <p:cNvSpPr/>
          <p:nvPr/>
        </p:nvSpPr>
        <p:spPr>
          <a:xfrm>
            <a:off x="778961" y="2647978"/>
            <a:ext cx="871002" cy="28138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smtClean="0"/>
              <a:t>No Data</a:t>
            </a:r>
            <a:endParaRPr lang="en-US" sz="1600"/>
          </a:p>
        </p:txBody>
      </p:sp>
      <p:grpSp>
        <p:nvGrpSpPr>
          <p:cNvPr id="27" name="Group 26"/>
          <p:cNvGrpSpPr/>
          <p:nvPr/>
        </p:nvGrpSpPr>
        <p:grpSpPr>
          <a:xfrm>
            <a:off x="95228" y="2251548"/>
            <a:ext cx="1424695" cy="283784"/>
            <a:chOff x="838857" y="3732918"/>
            <a:chExt cx="1424695" cy="283784"/>
          </a:xfrm>
        </p:grpSpPr>
        <p:sp>
          <p:nvSpPr>
            <p:cNvPr id="17" name="Rectangle 16"/>
            <p:cNvSpPr/>
            <p:nvPr/>
          </p:nvSpPr>
          <p:spPr>
            <a:xfrm>
              <a:off x="1652631" y="3732918"/>
              <a:ext cx="610921" cy="281384"/>
            </a:xfrm>
            <a:prstGeom prst="rect">
              <a:avLst/>
            </a:prstGeom>
            <a:solidFill>
              <a:srgbClr val="FF8FBC"/>
            </a:soli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smtClean="0"/>
                <a:t>Virus</a:t>
              </a:r>
              <a:endParaRPr lang="en-US" sz="1600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838857" y="3735318"/>
              <a:ext cx="813774" cy="281384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smtClean="0"/>
                <a:t>Human</a:t>
              </a:r>
              <a:endParaRPr lang="en-US" sz="1600"/>
            </a:p>
          </p:txBody>
        </p:sp>
      </p:grpSp>
      <p:sp>
        <p:nvSpPr>
          <p:cNvPr id="26" name="Rectangle 25"/>
          <p:cNvSpPr/>
          <p:nvPr/>
        </p:nvSpPr>
        <p:spPr>
          <a:xfrm>
            <a:off x="357358" y="1129833"/>
            <a:ext cx="1058191" cy="28138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smtClean="0"/>
              <a:t>Recorded</a:t>
            </a:r>
            <a:endParaRPr lang="en-US" sz="1600"/>
          </a:p>
        </p:txBody>
      </p:sp>
      <p:sp>
        <p:nvSpPr>
          <p:cNvPr id="69" name="Rectangle 68"/>
          <p:cNvSpPr/>
          <p:nvPr/>
        </p:nvSpPr>
        <p:spPr>
          <a:xfrm>
            <a:off x="52250" y="5113550"/>
            <a:ext cx="1267992" cy="422076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smtClean="0"/>
              <a:t>Human Populations</a:t>
            </a:r>
            <a:endParaRPr lang="en-US" sz="1600"/>
          </a:p>
        </p:txBody>
      </p:sp>
      <p:pic>
        <p:nvPicPr>
          <p:cNvPr id="70" name="Picture 6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9923" y="4278023"/>
            <a:ext cx="4790932" cy="2036631"/>
          </a:xfrm>
          <a:prstGeom prst="rect">
            <a:avLst/>
          </a:prstGeom>
        </p:spPr>
      </p:pic>
      <p:sp>
        <p:nvSpPr>
          <p:cNvPr id="74" name="Rectangle 73"/>
          <p:cNvSpPr/>
          <p:nvPr/>
        </p:nvSpPr>
        <p:spPr>
          <a:xfrm>
            <a:off x="2346137" y="5936009"/>
            <a:ext cx="662772" cy="281384"/>
          </a:xfrm>
          <a:prstGeom prst="rect">
            <a:avLst/>
          </a:prstGeom>
          <a:solidFill>
            <a:srgbClr val="FF8FBC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smtClean="0"/>
              <a:t>Virus</a:t>
            </a:r>
            <a:endParaRPr lang="en-US" sz="1600"/>
          </a:p>
        </p:txBody>
      </p:sp>
      <p:sp>
        <p:nvSpPr>
          <p:cNvPr id="76" name="Rectangle 75"/>
          <p:cNvSpPr/>
          <p:nvPr/>
        </p:nvSpPr>
        <p:spPr>
          <a:xfrm>
            <a:off x="5600404" y="4475496"/>
            <a:ext cx="710452" cy="281384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smtClean="0"/>
              <a:t>Died</a:t>
            </a:r>
            <a:endParaRPr lang="en-US" sz="1600"/>
          </a:p>
        </p:txBody>
      </p:sp>
      <p:sp>
        <p:nvSpPr>
          <p:cNvPr id="77" name="Rectangle 76"/>
          <p:cNvSpPr/>
          <p:nvPr/>
        </p:nvSpPr>
        <p:spPr>
          <a:xfrm>
            <a:off x="87166" y="5629192"/>
            <a:ext cx="829897" cy="281384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smtClean="0"/>
              <a:t>Death</a:t>
            </a:r>
            <a:endParaRPr lang="en-US" sz="1600"/>
          </a:p>
        </p:txBody>
      </p:sp>
      <p:sp>
        <p:nvSpPr>
          <p:cNvPr id="78" name="Rectangle 77"/>
          <p:cNvSpPr/>
          <p:nvPr/>
        </p:nvSpPr>
        <p:spPr>
          <a:xfrm>
            <a:off x="52250" y="4721999"/>
            <a:ext cx="829897" cy="281384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smtClean="0"/>
              <a:t>Birth</a:t>
            </a:r>
            <a:endParaRPr lang="en-US" sz="1600"/>
          </a:p>
        </p:txBody>
      </p:sp>
      <p:sp>
        <p:nvSpPr>
          <p:cNvPr id="79" name="Rectangle 78"/>
          <p:cNvSpPr/>
          <p:nvPr/>
        </p:nvSpPr>
        <p:spPr>
          <a:xfrm>
            <a:off x="56460" y="4383758"/>
            <a:ext cx="1271843" cy="281384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smtClean="0"/>
              <a:t>Immigration</a:t>
            </a:r>
            <a:endParaRPr lang="en-US" sz="1600"/>
          </a:p>
        </p:txBody>
      </p:sp>
      <p:sp>
        <p:nvSpPr>
          <p:cNvPr id="80" name="Rectangle 79"/>
          <p:cNvSpPr/>
          <p:nvPr/>
        </p:nvSpPr>
        <p:spPr>
          <a:xfrm>
            <a:off x="67299" y="6015756"/>
            <a:ext cx="1261005" cy="281384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smtClean="0"/>
              <a:t>Emmigration</a:t>
            </a:r>
            <a:endParaRPr lang="en-US" sz="1600"/>
          </a:p>
        </p:txBody>
      </p:sp>
      <p:sp>
        <p:nvSpPr>
          <p:cNvPr id="89" name="Rectangle 88"/>
          <p:cNvSpPr/>
          <p:nvPr/>
        </p:nvSpPr>
        <p:spPr>
          <a:xfrm>
            <a:off x="2741395" y="4098244"/>
            <a:ext cx="2452192" cy="179779"/>
          </a:xfrm>
          <a:prstGeom prst="rect">
            <a:avLst/>
          </a:prstGeom>
          <a:solidFill>
            <a:srgbClr val="FF8FBC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smtClean="0"/>
              <a:t>Virus</a:t>
            </a:r>
            <a:endParaRPr lang="en-US" sz="1600"/>
          </a:p>
        </p:txBody>
      </p:sp>
      <p:sp>
        <p:nvSpPr>
          <p:cNvPr id="90" name="Rectangle 89"/>
          <p:cNvSpPr/>
          <p:nvPr/>
        </p:nvSpPr>
        <p:spPr>
          <a:xfrm>
            <a:off x="2508738" y="4342345"/>
            <a:ext cx="1406651" cy="14552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smtClean="0"/>
              <a:t>No Symptoms</a:t>
            </a:r>
            <a:endParaRPr lang="en-US" sz="1600"/>
          </a:p>
        </p:txBody>
      </p:sp>
      <p:sp>
        <p:nvSpPr>
          <p:cNvPr id="91" name="Rectangle 90"/>
          <p:cNvSpPr/>
          <p:nvPr/>
        </p:nvSpPr>
        <p:spPr>
          <a:xfrm>
            <a:off x="4147212" y="4306590"/>
            <a:ext cx="1054559" cy="168906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smtClean="0"/>
              <a:t>Symptoms</a:t>
            </a:r>
            <a:endParaRPr lang="en-US" sz="1600"/>
          </a:p>
        </p:txBody>
      </p:sp>
      <p:sp>
        <p:nvSpPr>
          <p:cNvPr id="96" name="Rectangle 95"/>
          <p:cNvSpPr/>
          <p:nvPr/>
        </p:nvSpPr>
        <p:spPr>
          <a:xfrm>
            <a:off x="5678795" y="5896638"/>
            <a:ext cx="1075584" cy="281384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smtClean="0"/>
              <a:t>Cured</a:t>
            </a:r>
            <a:endParaRPr lang="en-US" sz="1600"/>
          </a:p>
        </p:txBody>
      </p:sp>
      <p:sp>
        <p:nvSpPr>
          <p:cNvPr id="106" name="Rectangle 105"/>
          <p:cNvSpPr/>
          <p:nvPr/>
        </p:nvSpPr>
        <p:spPr>
          <a:xfrm>
            <a:off x="6413801" y="5254242"/>
            <a:ext cx="700063" cy="281384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smtClean="0"/>
              <a:t>Left</a:t>
            </a:r>
            <a:endParaRPr lang="en-US" sz="1600"/>
          </a:p>
        </p:txBody>
      </p:sp>
      <p:sp>
        <p:nvSpPr>
          <p:cNvPr id="93" name="Rectangle 92"/>
          <p:cNvSpPr/>
          <p:nvPr/>
        </p:nvSpPr>
        <p:spPr>
          <a:xfrm>
            <a:off x="282186" y="285705"/>
            <a:ext cx="1283229" cy="28138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smtClean="0"/>
              <a:t>Susceptilble</a:t>
            </a:r>
            <a:endParaRPr 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6360012" y="851584"/>
                <a:ext cx="3754746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𝑑𝑆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𝑡𝑎𝑢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  <m:d>
                            <m:d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 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𝐼</m:t>
                              </m:r>
                              <m:d>
                                <m:d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d>
                                <m:d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𝑑𝑡</m:t>
                      </m:r>
                    </m:oMath>
                  </m:oMathPara>
                </a14:m>
                <a:endParaRPr lang="en-US" sz="160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0012" y="851584"/>
                <a:ext cx="3754746" cy="246221"/>
              </a:xfrm>
              <a:prstGeom prst="rect">
                <a:avLst/>
              </a:prstGeom>
              <a:blipFill rotWithShape="0">
                <a:blip r:embed="rId4"/>
                <a:stretch>
                  <a:fillRect l="-812" r="-812"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6397547" y="1276662"/>
                <a:ext cx="3897798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600" b="0" smtClean="0"/>
                  <a:t>d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1600">
                        <a:ea typeface="Cambria Math" panose="02040503050406030204" pitchFamily="18" charset="0"/>
                      </a:rPr>
                      <m:t>I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US" sz="1600" b="0" i="0" smtClean="0"/>
                          <m:t>t</m:t>
                        </m:r>
                      </m:e>
                    </m:d>
                    <m:r>
                      <m:rPr>
                        <m:nor/>
                      </m:rPr>
                      <a:rPr lang="en-US" sz="1600" b="0" i="0" smtClean="0"/>
                      <m:t> = { </m:t>
                    </m:r>
                    <m:r>
                      <m:rPr>
                        <m:nor/>
                      </m:rPr>
                      <a:rPr lang="en-US" sz="1600" b="0" i="0" smtClean="0"/>
                      <m:t>tau</m:t>
                    </m:r>
                    <m:r>
                      <m:rPr>
                        <m:nor/>
                      </m:rPr>
                      <a:rPr lang="en-US" sz="1600" b="0" i="0" smtClean="0"/>
                      <m:t> ∗</m:t>
                    </m:r>
                    <m:r>
                      <m:rPr>
                        <m:nor/>
                      </m:rPr>
                      <a:rPr lang="en-US" sz="1600" b="0" i="0" smtClean="0">
                        <a:ea typeface="Cambria Math" panose="02040503050406030204" pitchFamily="18" charset="0"/>
                      </a:rPr>
                      <m:t>S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US" sz="1600" b="0" i="0" smtClean="0">
                            <a:ea typeface="Cambria Math" panose="02040503050406030204" pitchFamily="18" charset="0"/>
                          </a:rPr>
                          <m:t>t</m:t>
                        </m:r>
                      </m:e>
                    </m:d>
                    <m:r>
                      <m:rPr>
                        <m:nor/>
                      </m:rPr>
                      <a:rPr lang="en-US" sz="1600" b="0" i="0" smtClean="0">
                        <a:ea typeface="Cambria Math" panose="02040503050406030204" pitchFamily="18" charset="0"/>
                      </a:rPr>
                      <m:t> ∗ </m:t>
                    </m:r>
                    <m:d>
                      <m:dPr>
                        <m:begChr m:val="["/>
                        <m:endChr m:val="]"/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US" sz="1600" b="0" i="0" smtClean="0">
                            <a:ea typeface="Cambria Math" panose="02040503050406030204" pitchFamily="18" charset="0"/>
                          </a:rPr>
                          <m:t>I</m:t>
                        </m:r>
                        <m:d>
                          <m:d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nor/>
                              </m:rPr>
                              <a:rPr lang="en-US" sz="1600" b="0" i="0" smtClean="0">
                                <a:ea typeface="Cambria Math" panose="02040503050406030204" pitchFamily="18" charset="0"/>
                              </a:rPr>
                              <m:t>t</m:t>
                            </m:r>
                          </m:e>
                        </m:d>
                        <m:r>
                          <m:rPr>
                            <m:nor/>
                          </m:rPr>
                          <a:rPr lang="en-US" sz="1600" b="0" i="0" smtClean="0"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nor/>
                          </m:rPr>
                          <a:rPr lang="en-US" sz="1600" b="0" i="0" smtClean="0">
                            <a:ea typeface="Cambria Math" panose="02040503050406030204" pitchFamily="18" charset="0"/>
                          </a:rPr>
                          <m:t>U</m:t>
                        </m:r>
                        <m:d>
                          <m:d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nor/>
                              </m:rPr>
                              <a:rPr lang="en-US" sz="1600" b="0" i="0" smtClean="0">
                                <a:ea typeface="Cambria Math" panose="02040503050406030204" pitchFamily="18" charset="0"/>
                              </a:rPr>
                              <m:t>t</m:t>
                            </m:r>
                          </m:e>
                        </m:d>
                      </m:e>
                    </m:d>
                    <m:r>
                      <m:rPr>
                        <m:nor/>
                      </m:rPr>
                      <a:rPr lang="en-US" sz="1600" b="0" i="0" smtClean="0">
                        <a:ea typeface="Cambria Math" panose="02040503050406030204" pitchFamily="18" charset="0"/>
                      </a:rPr>
                      <m:t> − </m:t>
                    </m:r>
                    <m:r>
                      <m:rPr>
                        <m:nor/>
                      </m:rPr>
                      <a:rPr lang="en-US" sz="1600" b="0" i="0" smtClean="0">
                        <a:ea typeface="Cambria Math" panose="02040503050406030204" pitchFamily="18" charset="0"/>
                      </a:rPr>
                      <m:t>nu</m:t>
                    </m:r>
                    <m:r>
                      <m:rPr>
                        <m:nor/>
                      </m:rPr>
                      <a:rPr lang="en-US" sz="1600" b="0" i="0" smtClean="0">
                        <a:ea typeface="Cambria Math" panose="02040503050406030204" pitchFamily="18" charset="0"/>
                      </a:rPr>
                      <m:t> ∗ </m:t>
                    </m:r>
                    <m:r>
                      <m:rPr>
                        <m:nor/>
                      </m:rPr>
                      <a:rPr lang="en-US" sz="1600" b="0" i="0" smtClean="0">
                        <a:ea typeface="Cambria Math" panose="02040503050406030204" pitchFamily="18" charset="0"/>
                      </a:rPr>
                      <m:t>I</m:t>
                    </m:r>
                    <m:r>
                      <m:rPr>
                        <m:nor/>
                      </m:rPr>
                      <a:rPr lang="en-US" sz="1600" b="0" i="0" smtClean="0">
                        <a:ea typeface="Cambria Math" panose="02040503050406030204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en-US" sz="1600" b="0" i="0" smtClean="0">
                        <a:ea typeface="Cambria Math" panose="02040503050406030204" pitchFamily="18" charset="0"/>
                      </a:rPr>
                      <m:t>t</m:t>
                    </m:r>
                    <m:r>
                      <m:rPr>
                        <m:nor/>
                      </m:rPr>
                      <a:rPr lang="en-US" sz="1600" b="0" i="0" smtClean="0">
                        <a:ea typeface="Cambria Math" panose="02040503050406030204" pitchFamily="18" charset="0"/>
                      </a:rPr>
                      <m:t>) } ∗ </m:t>
                    </m:r>
                    <m:r>
                      <m:rPr>
                        <m:nor/>
                      </m:rPr>
                      <a:rPr lang="en-US" sz="1600" b="0" i="0" smtClean="0">
                        <a:ea typeface="Cambria Math" panose="02040503050406030204" pitchFamily="18" charset="0"/>
                      </a:rPr>
                      <m:t>dt</m:t>
                    </m:r>
                    <m:r>
                      <m:rPr>
                        <m:nor/>
                      </m:rPr>
                      <a:rPr lang="en-US" sz="1600" b="0" i="0" smtClean="0"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160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7547" y="1276662"/>
                <a:ext cx="3897798" cy="246221"/>
              </a:xfrm>
              <a:prstGeom prst="rect">
                <a:avLst/>
              </a:prstGeom>
              <a:blipFill rotWithShape="0">
                <a:blip r:embed="rId5"/>
                <a:stretch>
                  <a:fillRect l="-3125" t="-24390" b="-487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6380855" y="1813549"/>
                <a:ext cx="4690450" cy="5532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𝑑𝑅𝑒𝑐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sty m:val="p"/>
                                    </m:rPr>
                                    <a:rPr lang="en-US" sz="1600" b="0" i="0" smtClean="0">
                                      <a:latin typeface="Cambria Math" panose="02040503050406030204" pitchFamily="18" charset="0"/>
                                    </a:rPr>
                                    <m:t>dRec</m:t>
                                  </m:r>
                                </m:num>
                                <m:den>
                                  <m:r>
                                    <m:rPr>
                                      <m:sty m:val="p"/>
                                    </m:rPr>
                                    <a:rPr lang="en-US" sz="1600" b="0" i="0" smtClean="0">
                                      <a:latin typeface="Cambria Math" panose="02040503050406030204" pitchFamily="18" charset="0"/>
                                    </a:rPr>
                                    <m:t>dI</m:t>
                                  </m:r>
                                </m:den>
                              </m:f>
                            </m:e>
                          </m:d>
                          <m:r>
                            <a:rPr lang="en-US" sz="1600" b="0" i="0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m:rPr>
                              <m:sty m:val="p"/>
                            </m:rPr>
                            <a:rPr lang="en-US" sz="1600" b="0" i="0" smtClean="0">
                              <a:latin typeface="Cambria Math" panose="02040503050406030204" pitchFamily="18" charset="0"/>
                            </a:rPr>
                            <m:t>I</m:t>
                          </m:r>
                          <m:d>
                            <m:d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1600" b="0" i="0" smtClean="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e>
                          </m:d>
                          <m:r>
                            <a:rPr lang="en-US" sz="1600" b="0" i="0" smtClean="0">
                              <a:latin typeface="Cambria Math" panose="02040503050406030204" pitchFamily="18" charset="0"/>
                            </a:rPr>
                            <m:t> −</m:t>
                          </m:r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dRe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num>
                                <m:den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d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𝑅𝑒𝑐</m:t>
                                  </m:r>
                                </m:den>
                              </m:f>
                            </m:e>
                          </m:d>
                          <m:r>
                            <a:rPr lang="en-US" sz="1600" b="0" i="0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m:rPr>
                              <m:sty m:val="p"/>
                            </m:rPr>
                            <a:rPr lang="en-US" sz="1600" b="0" i="0" smtClean="0">
                              <a:latin typeface="Cambria Math" panose="02040503050406030204" pitchFamily="18" charset="0"/>
                            </a:rPr>
                            <m:t>Rec</m:t>
                          </m:r>
                          <m:d>
                            <m:d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1600" b="0" i="0" smtClean="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e>
                          </m:d>
                          <m:r>
                            <a:rPr lang="en-US" sz="16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sz="1600" b="0" i="0" smtClean="0">
                          <a:latin typeface="Cambria Math" panose="02040503050406030204" pitchFamily="18" charset="0"/>
                        </a:rPr>
                        <m:t>∗ 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latin typeface="Cambria Math" panose="02040503050406030204" pitchFamily="18" charset="0"/>
                        </a:rPr>
                        <m:t>dt</m:t>
                      </m:r>
                    </m:oMath>
                  </m:oMathPara>
                </a14:m>
                <a:endParaRPr lang="en-US" sz="160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0855" y="1813549"/>
                <a:ext cx="4690450" cy="553228"/>
              </a:xfrm>
              <a:prstGeom prst="rect">
                <a:avLst/>
              </a:prstGeom>
              <a:blipFill rotWithShape="0">
                <a:blip r:embed="rId6"/>
                <a:stretch>
                  <a:fillRect b="-10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/>
              <p:cNvSpPr txBox="1"/>
              <p:nvPr/>
            </p:nvSpPr>
            <p:spPr>
              <a:xfrm>
                <a:off x="6384852" y="2646196"/>
                <a:ext cx="4131708" cy="5532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𝑑𝑈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sty m:val="p"/>
                                    </m:rPr>
                                    <a:rPr lang="en-US" sz="1600" b="0" i="0" smtClean="0">
                                      <a:latin typeface="Cambria Math" panose="02040503050406030204" pitchFamily="18" charset="0"/>
                                    </a:rPr>
                                    <m:t>dU</m:t>
                                  </m:r>
                                </m:num>
                                <m:den>
                                  <m:r>
                                    <m:rPr>
                                      <m:sty m:val="p"/>
                                    </m:rPr>
                                    <a:rPr lang="en-US" sz="1600" b="0" i="0" smtClean="0">
                                      <a:latin typeface="Cambria Math" panose="02040503050406030204" pitchFamily="18" charset="0"/>
                                    </a:rPr>
                                    <m:t>dI</m:t>
                                  </m:r>
                                </m:den>
                              </m:f>
                            </m:e>
                          </m:d>
                          <m:r>
                            <a:rPr lang="en-US" sz="1600" b="0" i="0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m:rPr>
                              <m:sty m:val="p"/>
                            </m:rPr>
                            <a:rPr lang="en-US" sz="1600" b="0" i="0" smtClean="0">
                              <a:latin typeface="Cambria Math" panose="02040503050406030204" pitchFamily="18" charset="0"/>
                            </a:rPr>
                            <m:t>I</m:t>
                          </m:r>
                          <m:d>
                            <m:d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1600" b="0" i="0" smtClean="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e>
                          </m:d>
                          <m:r>
                            <a:rPr lang="en-US" sz="1600" b="0" i="0" smtClean="0">
                              <a:latin typeface="Cambria Math" panose="02040503050406030204" pitchFamily="18" charset="0"/>
                            </a:rPr>
                            <m:t> −</m:t>
                          </m:r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dRe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num>
                                <m:den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d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den>
                              </m:f>
                            </m:e>
                          </m:d>
                          <m:r>
                            <a:rPr lang="en-US" sz="1600" b="0" i="0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m:rPr>
                              <m:sty m:val="p"/>
                            </m:rPr>
                            <a:rPr lang="en-US" sz="1600" b="0" i="0" smtClean="0">
                              <a:latin typeface="Cambria Math" panose="02040503050406030204" pitchFamily="18" charset="0"/>
                            </a:rPr>
                            <m:t>U</m:t>
                          </m:r>
                          <m:d>
                            <m:d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1600" b="0" i="0" smtClean="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e>
                          </m:d>
                          <m:r>
                            <a:rPr lang="en-US" sz="16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sz="1600" b="0" i="0" smtClean="0">
                          <a:latin typeface="Cambria Math" panose="02040503050406030204" pitchFamily="18" charset="0"/>
                        </a:rPr>
                        <m:t>∗ 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latin typeface="Cambria Math" panose="02040503050406030204" pitchFamily="18" charset="0"/>
                        </a:rPr>
                        <m:t>dt</m:t>
                      </m:r>
                    </m:oMath>
                  </m:oMathPara>
                </a14:m>
                <a:endParaRPr lang="en-US" sz="1600"/>
              </a:p>
            </p:txBody>
          </p:sp>
        </mc:Choice>
        <mc:Fallback xmlns="">
          <p:sp>
            <p:nvSpPr>
              <p:cNvPr id="94" name="TextBox 9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4852" y="2646196"/>
                <a:ext cx="4131708" cy="553228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7" name="Rectangle 96"/>
          <p:cNvSpPr/>
          <p:nvPr/>
        </p:nvSpPr>
        <p:spPr>
          <a:xfrm>
            <a:off x="67298" y="4075719"/>
            <a:ext cx="1261005" cy="281384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smtClean="0"/>
              <a:t>Travelers</a:t>
            </a:r>
            <a:endParaRPr 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6413801" y="86451"/>
                <a:ext cx="4775153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600" smtClean="0"/>
                  <a:t>P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b="0" i="0" smtClean="0">
                        <a:latin typeface="Cambria Math" panose="02040503050406030204" pitchFamily="18" charset="0"/>
                      </a:rPr>
                      <m:t>op</m:t>
                    </m:r>
                    <m:r>
                      <a:rPr lang="en-US" sz="16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1600" b="0" i="0" smtClean="0">
                        <a:latin typeface="Cambria Math" panose="02040503050406030204" pitchFamily="18" charset="0"/>
                      </a:rPr>
                      <m:t>NeverExposed</m:t>
                    </m:r>
                    <m:r>
                      <a:rPr lang="en-US" sz="1600" b="0" i="0" smtClean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sz="1600" b="0" i="0" smtClean="0">
                        <a:latin typeface="Cambria Math" panose="02040503050406030204" pitchFamily="18" charset="0"/>
                      </a:rPr>
                      <m:t>Exposed</m:t>
                    </m:r>
                    <m:r>
                      <a:rPr lang="en-US" sz="1600" b="0" i="0" smtClean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sz="1600" b="0" i="0" smtClean="0">
                        <a:latin typeface="Cambria Math" panose="02040503050406030204" pitchFamily="18" charset="0"/>
                      </a:rPr>
                      <m:t>UnknownExposure</m:t>
                    </m:r>
                  </m:oMath>
                </a14:m>
                <a:endParaRPr lang="en-US" sz="1600" b="0" smtClean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3801" y="86451"/>
                <a:ext cx="4775153" cy="246221"/>
              </a:xfrm>
              <a:prstGeom prst="rect">
                <a:avLst/>
              </a:prstGeom>
              <a:blipFill rotWithShape="0">
                <a:blip r:embed="rId8"/>
                <a:stretch>
                  <a:fillRect l="-2554" t="-24390" r="-1022" b="-487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6392688" y="399924"/>
                <a:ext cx="4123872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1600"/>
                      <m:t>Exposed</m:t>
                    </m:r>
                    <m:r>
                      <m:rPr>
                        <m:nor/>
                      </m:rPr>
                      <a:rPr lang="en-US" sz="1600"/>
                      <m:t> = </m:t>
                    </m:r>
                    <m:r>
                      <m:rPr>
                        <m:nor/>
                      </m:rPr>
                      <a:rPr lang="en-US" sz="1600"/>
                      <m:t>Sick</m:t>
                    </m:r>
                    <m:r>
                      <m:rPr>
                        <m:nor/>
                      </m:rPr>
                      <a:rPr lang="en-US" sz="1600"/>
                      <m:t> + </m:t>
                    </m:r>
                    <m:r>
                      <m:rPr>
                        <m:nor/>
                      </m:rPr>
                      <a:rPr lang="en-US" sz="1600"/>
                      <m:t>Died</m:t>
                    </m:r>
                    <m:r>
                      <m:rPr>
                        <m:nor/>
                      </m:rPr>
                      <a:rPr lang="en-US" sz="1600"/>
                      <m:t> + </m:t>
                    </m:r>
                    <m:r>
                      <m:rPr>
                        <m:nor/>
                      </m:rPr>
                      <a:rPr lang="en-US" sz="1600"/>
                      <m:t>UnTreated</m:t>
                    </m:r>
                    <m:r>
                      <m:rPr>
                        <m:nor/>
                      </m:rPr>
                      <a:rPr lang="en-US" sz="1600"/>
                      <m:t> </m:t>
                    </m:r>
                  </m:oMath>
                </a14:m>
                <a:r>
                  <a:rPr lang="en-US" sz="1600" smtClean="0"/>
                  <a:t>+ Left + Cured</a:t>
                </a:r>
                <a:endParaRPr lang="en-US" sz="1600"/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2688" y="399924"/>
                <a:ext cx="4123872" cy="246221"/>
              </a:xfrm>
              <a:prstGeom prst="rect">
                <a:avLst/>
              </a:prstGeom>
              <a:blipFill rotWithShape="0">
                <a:blip r:embed="rId9"/>
                <a:stretch>
                  <a:fillRect l="-2219" t="-27500" r="-1036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8" name="Rectangle 97"/>
          <p:cNvSpPr/>
          <p:nvPr/>
        </p:nvSpPr>
        <p:spPr>
          <a:xfrm>
            <a:off x="7830578" y="3846011"/>
            <a:ext cx="1533022" cy="28138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smtClean="0"/>
              <a:t>Never Exposed</a:t>
            </a:r>
            <a:endParaRPr lang="en-US" sz="1600"/>
          </a:p>
        </p:txBody>
      </p:sp>
      <p:sp>
        <p:nvSpPr>
          <p:cNvPr id="100" name="Rectangle 99"/>
          <p:cNvSpPr/>
          <p:nvPr/>
        </p:nvSpPr>
        <p:spPr>
          <a:xfrm>
            <a:off x="7843205" y="4260809"/>
            <a:ext cx="2160262" cy="28138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smtClean="0"/>
              <a:t>Infected Not Shedding</a:t>
            </a:r>
            <a:endParaRPr lang="en-US" sz="1600"/>
          </a:p>
        </p:txBody>
      </p:sp>
      <p:sp>
        <p:nvSpPr>
          <p:cNvPr id="101" name="Rectangle 100"/>
          <p:cNvSpPr/>
          <p:nvPr/>
        </p:nvSpPr>
        <p:spPr>
          <a:xfrm>
            <a:off x="7829062" y="4697831"/>
            <a:ext cx="2160262" cy="281384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smtClean="0"/>
              <a:t>Infected And Shedding</a:t>
            </a:r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40662453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67499" y="484969"/>
            <a:ext cx="1533022" cy="28138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smtClean="0"/>
              <a:t>Never Exposed</a:t>
            </a:r>
            <a:endParaRPr lang="en-US" sz="1600"/>
          </a:p>
        </p:txBody>
      </p:sp>
      <p:sp>
        <p:nvSpPr>
          <p:cNvPr id="4" name="Rectangle 3"/>
          <p:cNvSpPr/>
          <p:nvPr/>
        </p:nvSpPr>
        <p:spPr>
          <a:xfrm>
            <a:off x="681642" y="921991"/>
            <a:ext cx="2160262" cy="28138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smtClean="0"/>
              <a:t>Infected Not Shedding</a:t>
            </a:r>
            <a:endParaRPr lang="en-US" sz="1600"/>
          </a:p>
        </p:txBody>
      </p:sp>
      <p:sp>
        <p:nvSpPr>
          <p:cNvPr id="5" name="Rectangle 4"/>
          <p:cNvSpPr/>
          <p:nvPr/>
        </p:nvSpPr>
        <p:spPr>
          <a:xfrm>
            <a:off x="667499" y="1359013"/>
            <a:ext cx="2160262" cy="281384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smtClean="0"/>
              <a:t>Infected And Shedding</a:t>
            </a:r>
            <a:endParaRPr lang="en-US" sz="1600"/>
          </a:p>
        </p:txBody>
      </p:sp>
      <p:sp>
        <p:nvSpPr>
          <p:cNvPr id="6" name="Rectangle 5"/>
          <p:cNvSpPr/>
          <p:nvPr/>
        </p:nvSpPr>
        <p:spPr>
          <a:xfrm>
            <a:off x="6243542" y="1231589"/>
            <a:ext cx="5626880" cy="555500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smtClean="0"/>
              <a:t>Never Exposed</a:t>
            </a:r>
            <a:endParaRPr lang="en-US" sz="1600"/>
          </a:p>
        </p:txBody>
      </p:sp>
      <p:sp>
        <p:nvSpPr>
          <p:cNvPr id="9" name="Rectangle 8"/>
          <p:cNvSpPr/>
          <p:nvPr/>
        </p:nvSpPr>
        <p:spPr>
          <a:xfrm>
            <a:off x="695784" y="1853073"/>
            <a:ext cx="1963525" cy="281384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smtClean="0"/>
              <a:t>Immune = Kills Virus</a:t>
            </a:r>
            <a:endParaRPr lang="en-US" sz="1600"/>
          </a:p>
        </p:txBody>
      </p:sp>
      <p:sp>
        <p:nvSpPr>
          <p:cNvPr id="11" name="Rectangle 10"/>
          <p:cNvSpPr/>
          <p:nvPr/>
        </p:nvSpPr>
        <p:spPr>
          <a:xfrm>
            <a:off x="7130643" y="5563722"/>
            <a:ext cx="260562" cy="140792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" smtClean="0"/>
              <a:t>Immune = Kills Virus</a:t>
            </a:r>
            <a:endParaRPr lang="en-US" sz="200"/>
          </a:p>
        </p:txBody>
      </p:sp>
      <p:sp>
        <p:nvSpPr>
          <p:cNvPr id="13" name="Rectangle 12"/>
          <p:cNvSpPr/>
          <p:nvPr/>
        </p:nvSpPr>
        <p:spPr>
          <a:xfrm>
            <a:off x="540428" y="2727020"/>
            <a:ext cx="2160262" cy="52790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smtClean="0"/>
              <a:t>Infected Not Shedding</a:t>
            </a:r>
          </a:p>
          <a:p>
            <a:pPr algn="ctr"/>
            <a:r>
              <a:rPr lang="en-US" sz="1600" smtClean="0"/>
              <a:t>Self Treating</a:t>
            </a:r>
            <a:endParaRPr lang="en-US" sz="1600"/>
          </a:p>
        </p:txBody>
      </p:sp>
      <p:sp>
        <p:nvSpPr>
          <p:cNvPr id="14" name="Rectangle 13"/>
          <p:cNvSpPr/>
          <p:nvPr/>
        </p:nvSpPr>
        <p:spPr>
          <a:xfrm>
            <a:off x="540428" y="3469986"/>
            <a:ext cx="2160262" cy="494059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smtClean="0"/>
              <a:t>Infected And Shedding</a:t>
            </a:r>
          </a:p>
          <a:p>
            <a:pPr algn="ctr"/>
            <a:r>
              <a:rPr lang="en-US" sz="1600" smtClean="0"/>
              <a:t>Self Treating</a:t>
            </a:r>
            <a:endParaRPr lang="en-US" sz="1600"/>
          </a:p>
        </p:txBody>
      </p:sp>
      <p:sp>
        <p:nvSpPr>
          <p:cNvPr id="15" name="Rectangle 14"/>
          <p:cNvSpPr/>
          <p:nvPr/>
        </p:nvSpPr>
        <p:spPr>
          <a:xfrm>
            <a:off x="3041746" y="2719229"/>
            <a:ext cx="2160262" cy="52790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smtClean="0"/>
              <a:t>Infected Not Shedding</a:t>
            </a:r>
          </a:p>
          <a:p>
            <a:pPr algn="ctr"/>
            <a:r>
              <a:rPr lang="en-US" sz="1600" smtClean="0"/>
              <a:t>No Symptoms</a:t>
            </a:r>
            <a:endParaRPr lang="en-US" sz="1600"/>
          </a:p>
        </p:txBody>
      </p:sp>
      <p:sp>
        <p:nvSpPr>
          <p:cNvPr id="16" name="Rectangle 15"/>
          <p:cNvSpPr/>
          <p:nvPr/>
        </p:nvSpPr>
        <p:spPr>
          <a:xfrm>
            <a:off x="3041746" y="3469986"/>
            <a:ext cx="2160262" cy="494059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smtClean="0"/>
              <a:t>Infected And Shedding</a:t>
            </a:r>
          </a:p>
          <a:p>
            <a:pPr algn="ctr"/>
            <a:r>
              <a:rPr lang="en-US" sz="1600" smtClean="0"/>
              <a:t>No Symptoms</a:t>
            </a:r>
            <a:endParaRPr lang="en-US" sz="1600"/>
          </a:p>
        </p:txBody>
      </p:sp>
      <p:sp>
        <p:nvSpPr>
          <p:cNvPr id="17" name="Rectangle 16"/>
          <p:cNvSpPr/>
          <p:nvPr/>
        </p:nvSpPr>
        <p:spPr>
          <a:xfrm>
            <a:off x="540428" y="4341550"/>
            <a:ext cx="2160262" cy="52790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smtClean="0"/>
              <a:t>Infected Not Shedding</a:t>
            </a:r>
          </a:p>
          <a:p>
            <a:pPr algn="ctr"/>
            <a:r>
              <a:rPr lang="en-US" sz="1600" smtClean="0"/>
              <a:t>Sought Treatment</a:t>
            </a:r>
            <a:endParaRPr lang="en-US" sz="1600"/>
          </a:p>
        </p:txBody>
      </p:sp>
      <p:sp>
        <p:nvSpPr>
          <p:cNvPr id="18" name="Rectangle 17"/>
          <p:cNvSpPr/>
          <p:nvPr/>
        </p:nvSpPr>
        <p:spPr>
          <a:xfrm>
            <a:off x="540428" y="5084516"/>
            <a:ext cx="2160262" cy="494059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smtClean="0"/>
              <a:t>Infected And Shedding</a:t>
            </a:r>
          </a:p>
          <a:p>
            <a:pPr algn="ctr"/>
            <a:r>
              <a:rPr lang="en-US" sz="1600" smtClean="0"/>
              <a:t>Sought Treatment</a:t>
            </a:r>
            <a:endParaRPr lang="en-US" sz="1600"/>
          </a:p>
        </p:txBody>
      </p:sp>
      <p:sp>
        <p:nvSpPr>
          <p:cNvPr id="19" name="Rectangle 18"/>
          <p:cNvSpPr/>
          <p:nvPr/>
        </p:nvSpPr>
        <p:spPr>
          <a:xfrm>
            <a:off x="3041746" y="2736007"/>
            <a:ext cx="2160262" cy="52790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smtClean="0"/>
              <a:t>Infected Not Shedding</a:t>
            </a:r>
          </a:p>
          <a:p>
            <a:pPr algn="ctr"/>
            <a:r>
              <a:rPr lang="en-US" sz="1600" smtClean="0"/>
              <a:t>No Symptoms</a:t>
            </a:r>
            <a:endParaRPr lang="en-US" sz="1600"/>
          </a:p>
        </p:txBody>
      </p:sp>
      <p:sp>
        <p:nvSpPr>
          <p:cNvPr id="20" name="Rectangle 19"/>
          <p:cNvSpPr/>
          <p:nvPr/>
        </p:nvSpPr>
        <p:spPr>
          <a:xfrm>
            <a:off x="6243542" y="0"/>
            <a:ext cx="5626880" cy="120337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b"/>
          <a:lstStyle/>
          <a:p>
            <a:r>
              <a:rPr lang="en-US" sz="1600" smtClean="0"/>
              <a:t>Infected</a:t>
            </a:r>
            <a:endParaRPr lang="en-US" sz="1600"/>
          </a:p>
        </p:txBody>
      </p:sp>
      <p:sp>
        <p:nvSpPr>
          <p:cNvPr id="21" name="Rectangle 20"/>
          <p:cNvSpPr/>
          <p:nvPr/>
        </p:nvSpPr>
        <p:spPr>
          <a:xfrm>
            <a:off x="6416021" y="161127"/>
            <a:ext cx="975184" cy="616847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smtClean="0"/>
              <a:t>Shedding No Symptoms</a:t>
            </a:r>
            <a:endParaRPr lang="en-US" sz="1200"/>
          </a:p>
        </p:txBody>
      </p:sp>
      <p:sp>
        <p:nvSpPr>
          <p:cNvPr id="23" name="Rectangle 22"/>
          <p:cNvSpPr/>
          <p:nvPr/>
        </p:nvSpPr>
        <p:spPr>
          <a:xfrm>
            <a:off x="10612073" y="34070"/>
            <a:ext cx="1258349" cy="1060436"/>
          </a:xfrm>
          <a:prstGeom prst="rect">
            <a:avLst/>
          </a:prstGeom>
          <a:solidFill>
            <a:srgbClr val="FF8FBC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smtClean="0"/>
              <a:t>Shedding</a:t>
            </a:r>
          </a:p>
          <a:p>
            <a:pPr algn="ctr"/>
            <a:r>
              <a:rPr lang="en-US" sz="800" smtClean="0"/>
              <a:t>Sought Treatment</a:t>
            </a:r>
          </a:p>
        </p:txBody>
      </p:sp>
      <p:sp>
        <p:nvSpPr>
          <p:cNvPr id="24" name="Rectangle 23"/>
          <p:cNvSpPr/>
          <p:nvPr/>
        </p:nvSpPr>
        <p:spPr>
          <a:xfrm>
            <a:off x="7484693" y="65894"/>
            <a:ext cx="2953573" cy="1108889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smtClean="0"/>
              <a:t>Self Treating</a:t>
            </a:r>
          </a:p>
        </p:txBody>
      </p:sp>
      <p:sp>
        <p:nvSpPr>
          <p:cNvPr id="25" name="Rectangle 24"/>
          <p:cNvSpPr/>
          <p:nvPr/>
        </p:nvSpPr>
        <p:spPr>
          <a:xfrm>
            <a:off x="3845788" y="1174783"/>
            <a:ext cx="667489" cy="28138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smtClean="0"/>
              <a:t>Died</a:t>
            </a:r>
            <a:endParaRPr lang="en-US" sz="1600"/>
          </a:p>
        </p:txBody>
      </p:sp>
      <p:sp>
        <p:nvSpPr>
          <p:cNvPr id="26" name="Rectangle 25"/>
          <p:cNvSpPr/>
          <p:nvPr/>
        </p:nvSpPr>
        <p:spPr>
          <a:xfrm>
            <a:off x="10956642" y="820628"/>
            <a:ext cx="418830" cy="101364"/>
          </a:xfrm>
          <a:prstGeom prst="rect">
            <a:avLst/>
          </a:prstGeom>
          <a:solidFill>
            <a:srgbClr val="FF0000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smtClean="0"/>
              <a:t>Died</a:t>
            </a:r>
            <a:endParaRPr lang="en-US" sz="800"/>
          </a:p>
        </p:txBody>
      </p:sp>
      <p:sp>
        <p:nvSpPr>
          <p:cNvPr id="27" name="Rectangle 26"/>
          <p:cNvSpPr/>
          <p:nvPr/>
        </p:nvSpPr>
        <p:spPr>
          <a:xfrm>
            <a:off x="3672084" y="479346"/>
            <a:ext cx="1099895" cy="28138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smtClean="0"/>
              <a:t>Recovered</a:t>
            </a:r>
          </a:p>
        </p:txBody>
      </p:sp>
      <p:sp>
        <p:nvSpPr>
          <p:cNvPr id="28" name="Rectangle 27"/>
          <p:cNvSpPr/>
          <p:nvPr/>
        </p:nvSpPr>
        <p:spPr>
          <a:xfrm>
            <a:off x="3798653" y="1946259"/>
            <a:ext cx="1099895" cy="28138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smtClean="0"/>
              <a:t>Recovered</a:t>
            </a:r>
          </a:p>
        </p:txBody>
      </p:sp>
      <p:sp>
        <p:nvSpPr>
          <p:cNvPr id="29" name="Rectangle 28"/>
          <p:cNvSpPr/>
          <p:nvPr/>
        </p:nvSpPr>
        <p:spPr>
          <a:xfrm>
            <a:off x="7088075" y="1575132"/>
            <a:ext cx="1353325" cy="8660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smtClean="0"/>
              <a:t>Recovered</a:t>
            </a:r>
          </a:p>
        </p:txBody>
      </p:sp>
      <p:sp>
        <p:nvSpPr>
          <p:cNvPr id="31" name="Rectangle 30"/>
          <p:cNvSpPr/>
          <p:nvPr/>
        </p:nvSpPr>
        <p:spPr>
          <a:xfrm>
            <a:off x="9794616" y="884904"/>
            <a:ext cx="384951" cy="96608"/>
          </a:xfrm>
          <a:prstGeom prst="rect">
            <a:avLst/>
          </a:prstGeom>
          <a:solidFill>
            <a:srgbClr val="FF0000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smtClean="0"/>
              <a:t>Died</a:t>
            </a:r>
            <a:endParaRPr lang="en-US" sz="800"/>
          </a:p>
        </p:txBody>
      </p:sp>
    </p:spTree>
    <p:extLst>
      <p:ext uri="{BB962C8B-B14F-4D97-AF65-F5344CB8AC3E}">
        <p14:creationId xmlns:p14="http://schemas.microsoft.com/office/powerpoint/2010/main" val="35934306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976" y="835788"/>
            <a:ext cx="11574047" cy="526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9780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>
          <a:headEnd type="triangle"/>
          <a:tailEnd type="triangle"/>
        </a:ln>
      </a:spPr>
      <a:bodyPr/>
      <a:lstStyle/>
      <a:style>
        <a:lnRef idx="3">
          <a:schemeClr val="dk1"/>
        </a:lnRef>
        <a:fillRef idx="0">
          <a:schemeClr val="dk1"/>
        </a:fillRef>
        <a:effectRef idx="2">
          <a:schemeClr val="dk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1193</TotalTime>
  <Words>934</Words>
  <Application>Microsoft Office PowerPoint</Application>
  <PresentationFormat>Widescreen</PresentationFormat>
  <Paragraphs>465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Richard Collins</dc:creator>
  <cp:lastModifiedBy>Richard Collins</cp:lastModifiedBy>
  <cp:revision>88</cp:revision>
  <dcterms:created xsi:type="dcterms:W3CDTF">2019-11-21T02:30:54Z</dcterms:created>
  <dcterms:modified xsi:type="dcterms:W3CDTF">2020-05-07T20:38:42Z</dcterms:modified>
</cp:coreProperties>
</file>